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8" r:id="rId2"/>
    <p:sldId id="288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6" r:id="rId11"/>
    <p:sldId id="425" r:id="rId12"/>
    <p:sldId id="427" r:id="rId13"/>
    <p:sldId id="428" r:id="rId14"/>
    <p:sldId id="429" r:id="rId15"/>
    <p:sldId id="438" r:id="rId16"/>
    <p:sldId id="43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44" r:id="rId25"/>
    <p:sldId id="437" r:id="rId26"/>
    <p:sldId id="440" r:id="rId27"/>
    <p:sldId id="441" r:id="rId28"/>
    <p:sldId id="445" r:id="rId29"/>
    <p:sldId id="446" r:id="rId30"/>
    <p:sldId id="442" r:id="rId31"/>
    <p:sldId id="450" r:id="rId32"/>
    <p:sldId id="443" r:id="rId33"/>
    <p:sldId id="451" r:id="rId34"/>
    <p:sldId id="452" r:id="rId35"/>
    <p:sldId id="447" r:id="rId36"/>
    <p:sldId id="448" r:id="rId37"/>
    <p:sldId id="453" r:id="rId38"/>
    <p:sldId id="454" r:id="rId39"/>
    <p:sldId id="455" r:id="rId40"/>
    <p:sldId id="449" r:id="rId41"/>
    <p:sldId id="45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0" autoAdjust="0"/>
    <p:restoredTop sz="94660"/>
  </p:normalViewPr>
  <p:slideViewPr>
    <p:cSldViewPr>
      <p:cViewPr varScale="1">
        <p:scale>
          <a:sx n="122" d="100"/>
          <a:sy n="122" d="100"/>
        </p:scale>
        <p:origin x="11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723C-4D8C-49AD-BA69-196D2EF20876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B5231-5F17-44E8-8F1E-6DCF99494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9287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8AE1-84A0-4902-87F9-2A0E102BB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00800"/>
            <a:ext cx="6705600" cy="533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2D1F0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09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64503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"/>
            <a:ext cx="73914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0960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ppvs\Downloads\blue-diamond\bluediamond\images\header_bg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0"/>
            <a:ext cx="9144000" cy="609600"/>
          </a:xfrm>
          <a:prstGeom prst="rect">
            <a:avLst/>
          </a:prstGeom>
          <a:noFill/>
        </p:spPr>
      </p:pic>
      <p:pic>
        <p:nvPicPr>
          <p:cNvPr id="11" name="Picture 2" descr="C:\Users\kippvs\Downloads\blue-diamond\bluediamond\images\header_bg3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6640880"/>
            <a:ext cx="9144000" cy="217119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>
            <a:off x="0" y="664088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688"/>
            <a:ext cx="1182855" cy="21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 cap="small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4.png"/><Relationship Id="rId7" Type="http://schemas.openxmlformats.org/officeDocument/2006/relationships/image" Target="../media/image2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11" Type="http://schemas.openxmlformats.org/officeDocument/2006/relationships/image" Target="../media/image270.png"/><Relationship Id="rId5" Type="http://schemas.openxmlformats.org/officeDocument/2006/relationships/image" Target="../media/image201.png"/><Relationship Id="rId10" Type="http://schemas.openxmlformats.org/officeDocument/2006/relationships/image" Target="../media/image26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65.png"/><Relationship Id="rId5" Type="http://schemas.openxmlformats.org/officeDocument/2006/relationships/image" Target="../media/image47.png"/><Relationship Id="rId10" Type="http://schemas.openxmlformats.org/officeDocument/2006/relationships/image" Target="../media/image64.png"/><Relationship Id="rId4" Type="http://schemas.openxmlformats.org/officeDocument/2006/relationships/image" Target="../media/image46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5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16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16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6.png"/><Relationship Id="rId7" Type="http://schemas.openxmlformats.org/officeDocument/2006/relationships/image" Target="../media/image11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47.pn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51.png"/><Relationship Id="rId7" Type="http://schemas.openxmlformats.org/officeDocument/2006/relationships/image" Target="../media/image1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emf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png"/><Relationship Id="rId4" Type="http://schemas.openxmlformats.org/officeDocument/2006/relationships/image" Target="../media/image13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jpeg"/><Relationship Id="rId5" Type="http://schemas.openxmlformats.org/officeDocument/2006/relationships/image" Target="../media/image142.png"/><Relationship Id="rId4" Type="http://schemas.openxmlformats.org/officeDocument/2006/relationships/image" Target="../media/image141.jpeg"/><Relationship Id="rId9" Type="http://schemas.openxmlformats.org/officeDocument/2006/relationships/image" Target="../media/image1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Modern Optics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P47 – Optics: Unit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</a:t>
            </a:r>
            <a:r>
              <a:rPr lang="en-US" sz="2000" dirty="0">
                <a:solidFill>
                  <a:srgbClr val="C00000"/>
                </a:solidFill>
              </a:rPr>
              <a:t>w</a:t>
            </a:r>
            <a:r>
              <a:rPr lang="en-US" sz="2000" dirty="0" smtClean="0">
                <a:solidFill>
                  <a:srgbClr val="C00000"/>
                </a:solidFill>
              </a:rPr>
              <a:t>ith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Driving Field</a:t>
            </a:r>
            <a:r>
              <a:rPr lang="en-US" sz="2000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27268" y="2514600"/>
                <a:ext cx="2828916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268" y="2514600"/>
                <a:ext cx="2828916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12993" y="3429000"/>
                <a:ext cx="265046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93" y="3429000"/>
                <a:ext cx="2650469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465168" y="2639057"/>
            <a:ext cx="144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Excited State: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5168" y="3553457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Ground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71600" y="4800600"/>
                <a:ext cx="64235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𝜈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is the energy density of the electromagnetic field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(This picture is missing something very important)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800600"/>
                <a:ext cx="6423553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854" t="-3614" r="-949" b="-1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803564" y="1010424"/>
            <a:ext cx="1340311" cy="1367277"/>
            <a:chOff x="6803564" y="1010424"/>
            <a:chExt cx="1340311" cy="13672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267575" y="1195090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>
            <a:xfrm>
              <a:off x="7305675" y="2193035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>
            <a:xfrm>
              <a:off x="7391400" y="1195090"/>
              <a:ext cx="0" cy="99794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6858000" y="1509396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1509396"/>
                  <a:ext cx="5885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814343" y="1010424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343" y="1010424"/>
                  <a:ext cx="47679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803564" y="2008369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564" y="2008369"/>
                  <a:ext cx="4887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/>
            <p:nvPr/>
          </p:nvCxnSpPr>
          <p:spPr>
            <a:xfrm flipV="1">
              <a:off x="7848600" y="1195090"/>
              <a:ext cx="0" cy="997945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7382028" y="1509396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28" y="1509396"/>
                  <a:ext cx="57951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28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6656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Absorption Followed by </a:t>
            </a:r>
            <a:r>
              <a:rPr lang="en-US" sz="2800" i="1" dirty="0" smtClean="0">
                <a:solidFill>
                  <a:srgbClr val="C00000"/>
                </a:solidFill>
              </a:rPr>
              <a:t>Stimulated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7261" y="5486400"/>
                <a:ext cx="72052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This time, the rate that photons are emitted depends on the spectral energy density of the external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1" y="5486400"/>
                <a:ext cx="7205213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3125" r="-4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63395" y="6059269"/>
            <a:ext cx="7309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Einstein realized that this </a:t>
            </a:r>
            <a:r>
              <a:rPr lang="en-US" sz="1600" i="1" dirty="0">
                <a:solidFill>
                  <a:srgbClr val="C00000"/>
                </a:solidFill>
              </a:rPr>
              <a:t>must</a:t>
            </a:r>
            <a:r>
              <a:rPr lang="en-US" sz="1600" dirty="0"/>
              <a:t> happen for the theory to be self-consistent</a:t>
            </a:r>
          </a:p>
          <a:p>
            <a:pPr algn="ctr"/>
            <a:r>
              <a:rPr lang="en-US" sz="1600" dirty="0" smtClean="0"/>
              <a:t>(ultimately </a:t>
            </a:r>
            <a:r>
              <a:rPr lang="en-US" sz="1600" dirty="0"/>
              <a:t>what makes lasers possible…)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0964" y="1250165"/>
            <a:ext cx="8153400" cy="4236235"/>
            <a:chOff x="360964" y="640565"/>
            <a:chExt cx="8153400" cy="4236235"/>
          </a:xfrm>
        </p:grpSpPr>
        <p:pic>
          <p:nvPicPr>
            <p:cNvPr id="9" name="Picture 8" descr="stimulat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261" y="2748257"/>
              <a:ext cx="6935040" cy="2128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6689881" y="1255789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27981" y="2253734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236649" y="1071123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6649" y="1071123"/>
                  <a:ext cx="47679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225870" y="206906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870" y="2069068"/>
                  <a:ext cx="48872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>
              <a:off x="7099456" y="1255789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698781" y="12235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36881" y="22214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245549" y="10388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549" y="1038857"/>
                  <a:ext cx="47679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234770" y="20368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770" y="2036802"/>
                  <a:ext cx="48872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08356" y="12235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893918" y="1528323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7566180" y="1528323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013106" y="2133355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17541" y="1164349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137252" y="12235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175352" y="22214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684020" y="10388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020" y="1038857"/>
                  <a:ext cx="47679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673241" y="20368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241" y="2036802"/>
                  <a:ext cx="48872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/>
            <p:nvPr/>
          </p:nvSpPr>
          <p:spPr>
            <a:xfrm>
              <a:off x="4447838" y="1132083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186583" y="1584311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566181" y="1756923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4692220" y="1663958"/>
                  <a:ext cx="4812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𝜈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220" y="1663958"/>
                  <a:ext cx="48128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/>
            <p:cNvSpPr/>
            <p:nvPr/>
          </p:nvSpPr>
          <p:spPr>
            <a:xfrm>
              <a:off x="360964" y="2739824"/>
              <a:ext cx="8153400" cy="2136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543" y="640565"/>
              <a:ext cx="1971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Energy Level Diagram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60964" y="674320"/>
              <a:ext cx="8153400" cy="2068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1132" y="2709446"/>
              <a:ext cx="2504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Momentum Space Diagram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H="1" flipV="1">
            <a:off x="7942417" y="4608731"/>
            <a:ext cx="101301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66311" y="4889615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identical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52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</a:t>
            </a:r>
            <a:r>
              <a:rPr lang="en-US" sz="2000" dirty="0">
                <a:solidFill>
                  <a:srgbClr val="C00000"/>
                </a:solidFill>
              </a:rPr>
              <a:t>w</a:t>
            </a:r>
            <a:r>
              <a:rPr lang="en-US" sz="2000" dirty="0" smtClean="0">
                <a:solidFill>
                  <a:srgbClr val="C00000"/>
                </a:solidFill>
              </a:rPr>
              <a:t>ith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rgbClr val="C00000"/>
                </a:solidFill>
              </a:rPr>
              <a:t>actual</a:t>
            </a:r>
            <a:r>
              <a:rPr lang="en-US" sz="2000" dirty="0" smtClean="0">
                <a:solidFill>
                  <a:srgbClr val="C00000"/>
                </a:solidFill>
              </a:rPr>
              <a:t> Driving Field</a:t>
            </a:r>
            <a:r>
              <a:rPr lang="en-US" sz="2000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36833" y="2694311"/>
                <a:ext cx="402982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33" y="2694311"/>
                <a:ext cx="4029821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22558" y="3608711"/>
                <a:ext cx="3773662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8" y="3608711"/>
                <a:ext cx="3773662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74733" y="2818768"/>
            <a:ext cx="144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Excited State: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4733" y="3733168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9433" y="4791670"/>
                <a:ext cx="7878054" cy="1115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dirty="0"/>
                  <a:t> is the energy density of the electromagnetic field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have now incorporated </a:t>
                </a:r>
                <a:r>
                  <a:rPr lang="en-US" dirty="0"/>
                  <a:t>both </a:t>
                </a:r>
                <a:r>
                  <a:rPr lang="en-US" i="1" dirty="0">
                    <a:solidFill>
                      <a:srgbClr val="C00000"/>
                    </a:solidFill>
                  </a:rPr>
                  <a:t>stimulated emission </a:t>
                </a:r>
                <a:r>
                  <a:rPr lang="en-US" dirty="0"/>
                  <a:t>and </a:t>
                </a:r>
                <a:r>
                  <a:rPr lang="en-US" i="1" dirty="0">
                    <a:solidFill>
                      <a:srgbClr val="C00000"/>
                    </a:solidFill>
                  </a:rPr>
                  <a:t>stimulated absorption </a:t>
                </a:r>
                <a:r>
                  <a:rPr lang="en-US" dirty="0"/>
                  <a:t>terms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3" y="4791670"/>
                <a:ext cx="7878054" cy="1115113"/>
              </a:xfrm>
              <a:prstGeom prst="rect">
                <a:avLst/>
              </a:prstGeom>
              <a:blipFill rotWithShape="0">
                <a:blip r:embed="rId4"/>
                <a:stretch>
                  <a:fillRect l="-310" r="-15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61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(Steady-State Case)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5800" y="3258462"/>
                <a:ext cx="3250505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steady-state, we </a:t>
                </a:r>
                <a:r>
                  <a:rPr lang="en-US" dirty="0" smtClean="0"/>
                  <a:t>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258462"/>
                <a:ext cx="3250505" cy="491288"/>
              </a:xfrm>
              <a:prstGeom prst="rect">
                <a:avLst/>
              </a:prstGeom>
              <a:blipFill rotWithShape="0">
                <a:blip r:embed="rId7"/>
                <a:stretch>
                  <a:fillRect l="-1689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86770" y="3918289"/>
                <a:ext cx="3761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0=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70" y="3918289"/>
                <a:ext cx="376122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76689" y="2403025"/>
                <a:ext cx="399096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89" y="2403025"/>
                <a:ext cx="3990964" cy="6182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87323" y="4462102"/>
                <a:ext cx="31792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/>
                            </a:rPr>
                            <m:t>N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23" y="4462102"/>
                <a:ext cx="3179267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00200" y="5135844"/>
            <a:ext cx="2465740" cy="731556"/>
            <a:chOff x="3276600" y="5745444"/>
            <a:chExt cx="2465740" cy="731556"/>
          </a:xfrm>
        </p:grpSpPr>
        <p:sp>
          <p:nvSpPr>
            <p:cNvPr id="17" name="Rectangle 16"/>
            <p:cNvSpPr/>
            <p:nvPr/>
          </p:nvSpPr>
          <p:spPr>
            <a:xfrm>
              <a:off x="3276600" y="5745444"/>
              <a:ext cx="2465740" cy="7315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502677" y="5745444"/>
                  <a:ext cx="2059923" cy="6576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 smtClean="0">
                                    <a:latin typeface="Cambria Math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𝜈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𝜈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677" y="5745444"/>
                  <a:ext cx="2059923" cy="65768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685800" y="1959818"/>
            <a:ext cx="381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</a:t>
            </a:r>
            <a:r>
              <a:rPr lang="en-US" dirty="0" smtClean="0"/>
              <a:t>rate </a:t>
            </a:r>
            <a:r>
              <a:rPr lang="en-US" dirty="0"/>
              <a:t>equation for the exited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9600" y="5070618"/>
                <a:ext cx="4624549" cy="1472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600" i="1" dirty="0" smtClean="0"/>
                  <a:t>without</a:t>
                </a:r>
                <a:r>
                  <a:rPr lang="en-US" sz="1600" dirty="0" smtClean="0"/>
                  <a:t> stimulated emission,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𝜈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100" dirty="0" smtClean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600" i="1" dirty="0" smtClean="0"/>
                  <a:t>with</a:t>
                </a:r>
                <a:r>
                  <a:rPr lang="en-US" sz="1600" dirty="0" smtClean="0"/>
                  <a:t> stimulated emission,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 smtClean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/>
                              </a:rPr>
                              <m:t>N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 smtClean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at most, half of atoms are excited</a:t>
                </a: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no gain/amplification… no laser.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070618"/>
                <a:ext cx="4624549" cy="1472647"/>
              </a:xfrm>
              <a:prstGeom prst="rect">
                <a:avLst/>
              </a:prstGeom>
              <a:blipFill rotWithShape="0">
                <a:blip r:embed="rId12"/>
                <a:stretch>
                  <a:fillRect l="-527" b="-4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0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(Coefficient Relations)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6800" y="3008388"/>
                <a:ext cx="7010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get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requires knowledge of the specific atomic system and a quantum mechanical calculation…</a:t>
                </a:r>
              </a:p>
              <a:p>
                <a:endParaRPr lang="en-US" dirty="0"/>
              </a:p>
              <a:p>
                <a:r>
                  <a:rPr lang="en-US" i="1" dirty="0" smtClean="0"/>
                  <a:t>BUT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called the Einstein coefficients because he showed that there is an important connection between these three different coefficients, </a:t>
                </a:r>
                <a:r>
                  <a:rPr lang="en-US" i="1" dirty="0">
                    <a:solidFill>
                      <a:srgbClr val="C00000"/>
                    </a:solidFill>
                  </a:rPr>
                  <a:t>independent of the fine details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08388"/>
                <a:ext cx="7010400" cy="2308324"/>
              </a:xfrm>
              <a:prstGeom prst="rect">
                <a:avLst/>
              </a:prstGeom>
              <a:blipFill rotWithShape="0">
                <a:blip r:embed="rId8"/>
                <a:stretch>
                  <a:fillRect l="-696" t="-1587" r="-1391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7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(Coefficient Relations)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684273" y="4448454"/>
                <a:ext cx="2173352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)/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273" y="4448454"/>
                <a:ext cx="2173352" cy="656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954111" y="2917221"/>
            <a:ext cx="666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We’ll use specific information about the behavior of the two parts of this system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in thermal equilibrium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4111" y="3840551"/>
            <a:ext cx="721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Boltzmann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How much population must be in state 2 at temperature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581400" y="4442630"/>
                <a:ext cx="3132652" cy="934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/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442630"/>
                <a:ext cx="3132652" cy="93455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660827" y="5401455"/>
                <a:ext cx="3265061" cy="945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𝜈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/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827" y="5401455"/>
                <a:ext cx="3265061" cy="94551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1752600" y="6195006"/>
            <a:ext cx="4018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(population dependence eliminated!)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15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1956903"/>
                <a:ext cx="3265061" cy="945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𝜈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/</m:t>
                              </m:r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6903"/>
                <a:ext cx="3265061" cy="9455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(Coefficient Relations)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/>
          <p:cNvSpPr txBox="1"/>
          <p:nvPr/>
        </p:nvSpPr>
        <p:spPr>
          <a:xfrm>
            <a:off x="954111" y="2917221"/>
            <a:ext cx="468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kern="0" dirty="0">
                <a:solidFill>
                  <a:prstClr val="black"/>
                </a:solidFill>
              </a:rPr>
              <a:t>We’ve eliminated dependence on population, </a:t>
            </a:r>
            <a:r>
              <a:rPr lang="en-US" kern="0" dirty="0" smtClean="0">
                <a:solidFill>
                  <a:prstClr val="black"/>
                </a:solidFill>
              </a:rPr>
              <a:t>now </a:t>
            </a:r>
            <a:r>
              <a:rPr lang="en-US" kern="0" dirty="0">
                <a:solidFill>
                  <a:prstClr val="black"/>
                </a:solidFill>
              </a:rPr>
              <a:t>eliminate dependence on spectral power…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4111" y="3840551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prstClr val="black"/>
                </a:solidFill>
              </a:rPr>
              <a:t>2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Planck</a:t>
            </a:r>
            <a:r>
              <a:rPr kumimoji="0" lang="en-US" sz="1800" b="0" i="0" u="sng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Blackbody Spectral Energy Density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574383" y="4343400"/>
                <a:ext cx="2485872" cy="837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𝜈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83" y="4343400"/>
                <a:ext cx="2485872" cy="8370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962400" y="4391025"/>
                <a:ext cx="2791020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/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391025"/>
                <a:ext cx="2791020" cy="66851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381500" y="5334000"/>
            <a:ext cx="2133600" cy="1162994"/>
            <a:chOff x="1371600" y="5314006"/>
            <a:chExt cx="2133600" cy="1162994"/>
          </a:xfrm>
        </p:grpSpPr>
        <p:sp>
          <p:nvSpPr>
            <p:cNvPr id="33" name="Rectangle 32"/>
            <p:cNvSpPr/>
            <p:nvPr/>
          </p:nvSpPr>
          <p:spPr>
            <a:xfrm>
              <a:off x="1371600" y="5314006"/>
              <a:ext cx="2133600" cy="1162994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590372" y="5743438"/>
                  <a:ext cx="1516313" cy="6481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𝐴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8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𝜋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h</m:t>
                            </m:r>
                            <m:sSup>
                              <m:sSup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372" y="5743438"/>
                  <a:ext cx="1516313" cy="64819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90372" y="5362438"/>
                  <a:ext cx="1688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𝐵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=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12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372" y="5362438"/>
                  <a:ext cx="168802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C00000"/>
                </a:solidFill>
              </a:rPr>
              <a:t>Strong Driving Limit</a:t>
            </a:r>
            <a:r>
              <a:rPr lang="en-US" sz="2000" dirty="0" smtClean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81800" y="994923"/>
            <a:ext cx="1706076" cy="1367277"/>
            <a:chOff x="6713129" y="874157"/>
            <a:chExt cx="1706076" cy="13672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77140" y="105882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215240" y="2056768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00965" y="1058823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565" y="1373129"/>
                  <a:ext cx="58855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908" y="874157"/>
                  <a:ext cx="4767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129" y="1872102"/>
                  <a:ext cx="48872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7758165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71111" y="1058823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365" y="1365766"/>
                  <a:ext cx="58484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593" y="1373129"/>
                  <a:ext cx="579518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9" y="1981200"/>
                <a:ext cx="2552700" cy="6680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39575" y="3036290"/>
                <a:ext cx="4735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 matter how big the driving field is!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75" y="3036290"/>
                <a:ext cx="473591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44482" y="3872744"/>
            <a:ext cx="752609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Take-Home Point:  </a:t>
            </a:r>
            <a:r>
              <a:rPr lang="en-US" dirty="0"/>
              <a:t>It’s impossible to create a </a:t>
            </a:r>
            <a:r>
              <a:rPr lang="en-US" i="1" dirty="0"/>
              <a:t>steady-state population inversion</a:t>
            </a:r>
          </a:p>
          <a:p>
            <a:pPr lvl="2"/>
            <a:r>
              <a:rPr lang="en-US" i="1" dirty="0"/>
              <a:t>                 </a:t>
            </a:r>
            <a:r>
              <a:rPr lang="en-US" dirty="0"/>
              <a:t>in a 2-level system!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59517" y="4722674"/>
            <a:ext cx="5096028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If we can’t make a laser with this system….</a:t>
            </a:r>
          </a:p>
          <a:p>
            <a:pPr algn="ctr"/>
            <a:r>
              <a:rPr lang="en-US" dirty="0"/>
              <a:t>what do we do now?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Add another level!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Laser Pumping Schemes</a:t>
            </a:r>
          </a:p>
          <a:p>
            <a:r>
              <a:rPr lang="en-US" sz="2000" dirty="0" smtClean="0"/>
              <a:t>(Three-Level Laser)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411024" y="342165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449124" y="441960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944146" y="2927866"/>
            <a:ext cx="485852" cy="1491734"/>
          </a:xfrm>
          <a:prstGeom prst="straightConnector1">
            <a:avLst/>
          </a:prstGeom>
          <a:ln w="3810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54204" y="3209925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04" y="3209925"/>
                <a:ext cx="47679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47013" y="4234934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013" y="4234934"/>
                <a:ext cx="48872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6411024" y="2927865"/>
            <a:ext cx="457200" cy="4937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30124" y="3421655"/>
            <a:ext cx="0" cy="997945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02078" y="2927866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51166" y="2743200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166" y="2743200"/>
                <a:ext cx="4767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320890" y="2985014"/>
            <a:ext cx="56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(fast)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20890" y="3696473"/>
            <a:ext cx="627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(slow)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95400" y="2667000"/>
                <a:ext cx="313720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667000"/>
                <a:ext cx="3137205" cy="61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95400" y="3435079"/>
                <a:ext cx="250331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35079"/>
                <a:ext cx="2503314" cy="61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95400" y="4240383"/>
                <a:ext cx="313188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240383"/>
                <a:ext cx="3131883" cy="6182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853622" y="2954237"/>
                <a:ext cx="5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22" y="2954237"/>
                <a:ext cx="58855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853622" y="3634918"/>
                <a:ext cx="588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22" y="3634918"/>
                <a:ext cx="5885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2000" y="1676400"/>
                <a:ext cx="5685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we have a third </a:t>
                </a:r>
                <a:r>
                  <a:rPr lang="en-US" dirty="0" smtClean="0"/>
                  <a:t>level </a:t>
                </a:r>
                <a:r>
                  <a:rPr lang="en-US" dirty="0"/>
                  <a:t>and some process that excites the atoms to that level at a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6400"/>
                <a:ext cx="5685666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8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8080" y="5237307"/>
                <a:ext cx="7010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If the rate of spontaneous decay rate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much faster than </a:t>
                </a:r>
                <a:r>
                  <a:rPr lang="en-US" dirty="0" smtClean="0"/>
                  <a:t>the decay rate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the rate of pumping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</m:oMath>
                </a14:m>
                <a:r>
                  <a:rPr lang="en-US" dirty="0"/>
                  <a:t>, something very interesting becomes possible!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0" y="5237307"/>
                <a:ext cx="7010400" cy="923330"/>
              </a:xfrm>
              <a:prstGeom prst="rect">
                <a:avLst/>
              </a:prstGeom>
              <a:blipFill rotWithShape="0">
                <a:blip r:embed="rId11"/>
                <a:stretch>
                  <a:fillRect l="-783" t="-3289" r="-17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630217" y="3491983"/>
                <a:ext cx="580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17" y="3491983"/>
                <a:ext cx="58086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1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Laser Pumping Schemes</a:t>
            </a:r>
          </a:p>
          <a:p>
            <a:r>
              <a:rPr lang="en-US" sz="2000" dirty="0" smtClean="0"/>
              <a:t>(Population Inversion)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36865" y="2173269"/>
                <a:ext cx="364369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865" y="2173269"/>
                <a:ext cx="364369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39291" y="5135462"/>
                <a:ext cx="249562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91" y="5135462"/>
                <a:ext cx="2495620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39291" y="5835110"/>
                <a:ext cx="240809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91" y="5835110"/>
                <a:ext cx="2408095" cy="61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603292" y="1600200"/>
            <a:ext cx="2497716" cy="1861066"/>
            <a:chOff x="5603292" y="2015667"/>
            <a:chExt cx="2497716" cy="186106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563150" y="2694122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601250" y="3692067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096272" y="2200333"/>
              <a:ext cx="485852" cy="1491734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206330" y="2482392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330" y="2482392"/>
                  <a:ext cx="47679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9139" y="3507401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139" y="3507401"/>
                  <a:ext cx="48872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>
            <a:xfrm flipH="1" flipV="1">
              <a:off x="6563150" y="2200332"/>
              <a:ext cx="457200" cy="4937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82250" y="2694122"/>
              <a:ext cx="0" cy="99794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54204" y="2200333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603292" y="2015667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3292" y="2015667"/>
                  <a:ext cx="47679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73016" y="2257481"/>
              <a:ext cx="560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(fast)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73016" y="2968940"/>
              <a:ext cx="627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(slow)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005748" y="2226704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748" y="2226704"/>
                  <a:ext cx="5885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005748" y="2907385"/>
                  <a:ext cx="5885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748" y="2907385"/>
                  <a:ext cx="58855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/>
          <p:cNvSpPr txBox="1"/>
          <p:nvPr/>
        </p:nvSpPr>
        <p:spPr>
          <a:xfrm>
            <a:off x="685800" y="1667586"/>
            <a:ext cx="353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 approximation for level 3!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39291" y="2895600"/>
                <a:ext cx="2993832" cy="657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91" y="2895600"/>
                <a:ext cx="2993832" cy="65761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85800" y="4417399"/>
            <a:ext cx="699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us an asymmetric way to get atoms into state 2 without having the pump interaction drive them right back down again at the same rate!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027495" y="5185923"/>
            <a:ext cx="1655632" cy="1367277"/>
            <a:chOff x="6269168" y="5414523"/>
            <a:chExt cx="1655632" cy="136727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733179" y="5599189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771279" y="6597134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299031" y="5599186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7336242" y="5955268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242" y="5955268"/>
                  <a:ext cx="58855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279947" y="5414523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947" y="5414523"/>
                  <a:ext cx="476797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6269168" y="641246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168" y="6412468"/>
                  <a:ext cx="488724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7020350" y="5599187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6429535" y="5929505"/>
                  <a:ext cx="580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535" y="5929505"/>
                  <a:ext cx="580865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5800" y="3886200"/>
                <a:ext cx="7302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There’s almost no population in state 3 because it decays so fast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 (</m:t>
                        </m:r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886200"/>
                <a:ext cx="7302064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75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5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1066800"/>
            <a:ext cx="40403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Course Outline</a:t>
            </a:r>
          </a:p>
          <a:p>
            <a:endParaRPr lang="en-US" sz="2000" dirty="0"/>
          </a:p>
          <a:p>
            <a:r>
              <a:rPr lang="en-US" sz="2400" u="sng" dirty="0" smtClean="0"/>
              <a:t>Unit 1</a:t>
            </a:r>
            <a:r>
              <a:rPr lang="en-US" sz="2400" dirty="0" smtClean="0"/>
              <a:t>: Electromagnetic Waves</a:t>
            </a:r>
          </a:p>
          <a:p>
            <a:r>
              <a:rPr lang="en-US" sz="2400" u="sng" dirty="0" smtClean="0"/>
              <a:t>Unit 2</a:t>
            </a:r>
            <a:r>
              <a:rPr lang="en-US" sz="2400" dirty="0" smtClean="0"/>
              <a:t>: Interaction with Matter</a:t>
            </a:r>
          </a:p>
          <a:p>
            <a:r>
              <a:rPr lang="en-US" sz="2400" u="sng" dirty="0" smtClean="0"/>
              <a:t>Unit 3</a:t>
            </a:r>
            <a:r>
              <a:rPr lang="en-US" sz="2400" dirty="0" smtClean="0"/>
              <a:t>: Geometric Optics</a:t>
            </a:r>
          </a:p>
          <a:p>
            <a:endParaRPr lang="en-US" dirty="0"/>
          </a:p>
          <a:p>
            <a:r>
              <a:rPr lang="en-US" sz="2400" u="sng" dirty="0" smtClean="0"/>
              <a:t>Unit 4</a:t>
            </a:r>
            <a:r>
              <a:rPr lang="en-US" sz="2400" dirty="0" smtClean="0"/>
              <a:t>: Superposition of Waves</a:t>
            </a:r>
          </a:p>
          <a:p>
            <a:r>
              <a:rPr lang="en-US" sz="2400" u="sng" dirty="0" smtClean="0"/>
              <a:t>Unit 5</a:t>
            </a:r>
            <a:r>
              <a:rPr lang="en-US" sz="2400" dirty="0" smtClean="0"/>
              <a:t>: Polarization</a:t>
            </a:r>
          </a:p>
          <a:p>
            <a:r>
              <a:rPr lang="en-US" sz="2400" u="sng" dirty="0" smtClean="0"/>
              <a:t>Unit 6</a:t>
            </a:r>
            <a:r>
              <a:rPr lang="en-US" sz="2400" dirty="0" smtClean="0"/>
              <a:t>: Interference</a:t>
            </a:r>
          </a:p>
          <a:p>
            <a:endParaRPr lang="en-US" dirty="0"/>
          </a:p>
          <a:p>
            <a:r>
              <a:rPr lang="en-US" sz="2400" u="sng" dirty="0" smtClean="0"/>
              <a:t>Unit 7</a:t>
            </a:r>
            <a:r>
              <a:rPr lang="en-US" sz="2400" dirty="0" smtClean="0"/>
              <a:t>: Diffraction</a:t>
            </a:r>
          </a:p>
          <a:p>
            <a:r>
              <a:rPr lang="en-US" sz="2400" u="sng" dirty="0" smtClean="0"/>
              <a:t>Unit 8</a:t>
            </a:r>
            <a:r>
              <a:rPr lang="en-US" sz="2400" dirty="0" smtClean="0"/>
              <a:t>: Fourier Optics</a:t>
            </a:r>
          </a:p>
          <a:p>
            <a:r>
              <a:rPr lang="en-US" sz="2400" u="sng" dirty="0" smtClean="0"/>
              <a:t>Unit 9</a:t>
            </a:r>
            <a:r>
              <a:rPr lang="en-US" sz="2400" dirty="0" smtClean="0"/>
              <a:t>: Modern Optics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22098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90800" y="2514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90800" y="2895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90800" y="3563112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90800" y="3894015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42672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90800" y="4926624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90800" y="5275384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Laser Pumping Schemes</a:t>
            </a:r>
          </a:p>
          <a:p>
            <a:r>
              <a:rPr lang="en-US" sz="2000" dirty="0" smtClean="0"/>
              <a:t>(Population Inversion)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8438" y="1862188"/>
                <a:ext cx="249562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38" y="1862188"/>
                <a:ext cx="249562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8438" y="2561836"/>
                <a:ext cx="240809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38" y="2561836"/>
                <a:ext cx="2408095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924786" y="1462981"/>
            <a:ext cx="1655632" cy="1367277"/>
            <a:chOff x="5662449" y="1756923"/>
            <a:chExt cx="1655632" cy="136727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126460" y="1941589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64560" y="2939534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692312" y="1941586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729523" y="2297668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523" y="2297668"/>
                  <a:ext cx="5885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673228" y="1756923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228" y="1756923"/>
                  <a:ext cx="47679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5662449" y="275486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49" y="2754868"/>
                  <a:ext cx="48872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 flipV="1">
              <a:off x="6413631" y="1941587"/>
              <a:ext cx="0" cy="9979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822816" y="2271905"/>
                  <a:ext cx="580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816" y="2271905"/>
                  <a:ext cx="58086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838200" y="3437994"/>
            <a:ext cx="308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Again, look </a:t>
            </a:r>
            <a:r>
              <a:rPr lang="en-US" dirty="0"/>
              <a:t>at the </a:t>
            </a:r>
            <a:r>
              <a:rPr lang="en-US" dirty="0" smtClean="0"/>
              <a:t>steady-state: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24142" y="5439795"/>
                <a:ext cx="114640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142" y="5439795"/>
                <a:ext cx="1146404" cy="656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8200" y="4659870"/>
                <a:ext cx="51370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can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/>
                  <a:t>we can now create a </a:t>
                </a:r>
                <a:r>
                  <a:rPr lang="en-US" i="1" dirty="0"/>
                  <a:t>population inversion </a:t>
                </a:r>
                <a:r>
                  <a:rPr lang="en-US" dirty="0"/>
                  <a:t>and make a laser!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9870"/>
                <a:ext cx="5137016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10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76800"/>
            <a:ext cx="1868391" cy="139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98438" y="3800262"/>
                <a:ext cx="175689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38" y="3800262"/>
                <a:ext cx="1756891" cy="6182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484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Maiman’s</a:t>
            </a:r>
            <a:r>
              <a:rPr lang="en-US" sz="2800" dirty="0" smtClean="0"/>
              <a:t> Original Ruby Laser</a:t>
            </a:r>
          </a:p>
          <a:p>
            <a:r>
              <a:rPr lang="en-US" sz="2000" dirty="0" smtClean="0"/>
              <a:t>(3-Level Pulsed Laser)</a:t>
            </a:r>
          </a:p>
        </p:txBody>
      </p:sp>
      <p:pic>
        <p:nvPicPr>
          <p:cNvPr id="3074" name="Picture 2" descr="https://www.biography.com/.image/t_share/MTIwNjA4NjMzODk3NzE1MjEy/theodore-harold-maiman-9395793-1-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3794235" cy="379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vestigacionyciencia.es/images/983/imageFacebookThumbna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2530" y="654170"/>
            <a:ext cx="2555951" cy="38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hyperphysics.phy-astr.gsu.edu/hbase/optmod/imgopm/ruby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48251"/>
            <a:ext cx="4343399" cy="27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2617" y="5665922"/>
            <a:ext cx="4038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Theodore Harold "Ted" </a:t>
            </a:r>
            <a:r>
              <a:rPr lang="en-US" sz="1200" dirty="0" err="1"/>
              <a:t>Maiman</a:t>
            </a:r>
            <a:r>
              <a:rPr lang="en-US" sz="1200" dirty="0"/>
              <a:t> (July 11, 1927 – May 5, 2007)</a:t>
            </a:r>
          </a:p>
        </p:txBody>
      </p:sp>
    </p:spTree>
    <p:extLst>
      <p:ext uri="{BB962C8B-B14F-4D97-AF65-F5344CB8AC3E}">
        <p14:creationId xmlns:p14="http://schemas.microsoft.com/office/powerpoint/2010/main" val="32632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057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Helium-Neon (</a:t>
            </a:r>
            <a:r>
              <a:rPr lang="en-US" sz="2800" dirty="0" err="1" smtClean="0"/>
              <a:t>HeNe</a:t>
            </a:r>
            <a:r>
              <a:rPr lang="en-US" sz="2800" dirty="0" smtClean="0"/>
              <a:t>) Laser</a:t>
            </a:r>
          </a:p>
          <a:p>
            <a:r>
              <a:rPr lang="en-US" sz="2000" dirty="0" smtClean="0"/>
              <a:t>(4-Level Continuous Wave Laser)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5105400"/>
                <a:ext cx="7543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400"/>
                  </a:lnSpc>
                  <a:buFont typeface="+mj-lt"/>
                  <a:buAutoNum type="arabicPeriod"/>
                </a:pPr>
                <a:r>
                  <a:rPr lang="en-US" sz="1600" dirty="0" smtClean="0"/>
                  <a:t>High voltage on electrodes creates a plasma</a:t>
                </a:r>
                <a:endParaRPr lang="en-US" sz="1600" dirty="0"/>
              </a:p>
              <a:p>
                <a:pPr marL="342900" indent="-342900">
                  <a:lnSpc>
                    <a:spcPts val="2400"/>
                  </a:lnSpc>
                  <a:buFont typeface="+mj-lt"/>
                  <a:buAutoNum type="arabicPeriod"/>
                </a:pPr>
                <a:r>
                  <a:rPr lang="en-US" sz="1600" dirty="0"/>
                  <a:t>Electron collisions pump helium into several excited states </a:t>
                </a:r>
                <a:r>
                  <a:rPr lang="en-US" sz="1600" dirty="0" smtClean="0"/>
                  <a:t>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 smtClean="0"/>
                  <a:t>s)</a:t>
                </a:r>
                <a:endParaRPr lang="en-US" sz="1600" dirty="0"/>
              </a:p>
              <a:p>
                <a:pPr marL="342900" indent="-342900">
                  <a:lnSpc>
                    <a:spcPts val="2400"/>
                  </a:lnSpc>
                  <a:buFont typeface="+mj-lt"/>
                  <a:buAutoNum type="arabicPeriod"/>
                </a:pPr>
                <a:r>
                  <a:rPr lang="en-US" sz="1600" dirty="0"/>
                  <a:t>Helium collides with neon and transfers its </a:t>
                </a:r>
                <a:r>
                  <a:rPr lang="en-US" sz="1600" dirty="0" smtClean="0"/>
                  <a:t>energy</a:t>
                </a:r>
                <a:endParaRPr lang="en-US" sz="1600" dirty="0"/>
              </a:p>
              <a:p>
                <a:pPr marL="342900" indent="-342900">
                  <a:lnSpc>
                    <a:spcPts val="2400"/>
                  </a:lnSpc>
                  <a:buFont typeface="+mj-lt"/>
                  <a:buAutoNum type="arabicPeriod"/>
                </a:pPr>
                <a:r>
                  <a:rPr lang="en-US" sz="1600" dirty="0"/>
                  <a:t>With sufficient pumping, a population inversion of the metastable </a:t>
                </a:r>
                <a14:m>
                  <m:oMath xmlns:m="http://schemas.openxmlformats.org/officeDocument/2006/math">
                    <m:r>
                      <a:rPr lang="en-US" sz="1600" i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600" dirty="0" smtClean="0"/>
                  <a:t>s </a:t>
                </a:r>
                <a:r>
                  <a:rPr lang="en-US" sz="1600" dirty="0"/>
                  <a:t>state can </a:t>
                </a:r>
                <a:r>
                  <a:rPr lang="en-US" sz="1600" dirty="0" smtClean="0"/>
                  <a:t>occur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5400"/>
                <a:ext cx="7543800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48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f/f3/HeNe_Laser_Levels.png/512px-HeNe_Laser_Lev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" y="1752600"/>
            <a:ext cx="48768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urekaphysics.files.wordpress.com/2013/08/he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516797"/>
            <a:ext cx="355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28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Why would there be an advantage to this kind of setup?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77581" y="2421581"/>
            <a:ext cx="2535528" cy="2376132"/>
            <a:chOff x="3168876" y="2532934"/>
            <a:chExt cx="2535528" cy="23761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66546" y="3211389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204646" y="4209334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3" idx="3"/>
            </p:cNvCxnSpPr>
            <p:nvPr/>
          </p:nvCxnSpPr>
          <p:spPr>
            <a:xfrm>
              <a:off x="3683485" y="2717600"/>
              <a:ext cx="16101" cy="2022217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809726" y="2999659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726" y="2999659"/>
                  <a:ext cx="476797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3168876" y="4539734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876" y="4539734"/>
                  <a:ext cx="48872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 flipH="1" flipV="1">
              <a:off x="4166546" y="2717599"/>
              <a:ext cx="457200" cy="4937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585646" y="3211389"/>
              <a:ext cx="0" cy="99794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57600" y="2717600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206688" y="2532934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688" y="2532934"/>
                  <a:ext cx="47679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4810692" y="2790220"/>
              <a:ext cx="560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(fast)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6412" y="3486207"/>
              <a:ext cx="627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(slow)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329467" y="2744742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467" y="2744742"/>
                  <a:ext cx="5885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609144" y="3424652"/>
                  <a:ext cx="5885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144" y="3424652"/>
                  <a:ext cx="58855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/>
            <p:cNvCxnSpPr/>
            <p:nvPr/>
          </p:nvCxnSpPr>
          <p:spPr>
            <a:xfrm>
              <a:off x="3683485" y="4724400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797799" y="402466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799" y="4024668"/>
                  <a:ext cx="4887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 flipV="1">
              <a:off x="4221316" y="4209334"/>
              <a:ext cx="347659" cy="4937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829742" y="4308905"/>
              <a:ext cx="560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(fast)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428751" y="4247350"/>
                  <a:ext cx="583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751" y="4247350"/>
                  <a:ext cx="58323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93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068" y="1143000"/>
            <a:ext cx="77888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Even if you screw-up engineering details of the laser,</a:t>
            </a:r>
          </a:p>
          <a:p>
            <a:pPr algn="ctr"/>
            <a:r>
              <a:rPr lang="en-US" sz="2800" dirty="0" smtClean="0"/>
              <a:t>at least you’ve fabricated a neon lamp</a:t>
            </a:r>
          </a:p>
        </p:txBody>
      </p:sp>
      <p:pic>
        <p:nvPicPr>
          <p:cNvPr id="23" name="Picture 6" descr="Welcome To Las Vegas Neon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8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65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Feedback and Laser Oscillation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5892" y="5074535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Reflect </a:t>
            </a:r>
            <a:r>
              <a:rPr lang="en-US" dirty="0">
                <a:solidFill>
                  <a:schemeClr val="bg1"/>
                </a:solidFill>
              </a:rPr>
              <a:t>some of the photons emitted from the gain medium back into it, where they can be amplified!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But not just any mirror configuration will do…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699352" y="1833300"/>
            <a:ext cx="5746214" cy="2395218"/>
            <a:chOff x="1699352" y="1833300"/>
            <a:chExt cx="5746214" cy="2395218"/>
          </a:xfrm>
        </p:grpSpPr>
        <p:sp>
          <p:nvSpPr>
            <p:cNvPr id="6" name="Rectangle 5"/>
            <p:cNvSpPr/>
            <p:nvPr/>
          </p:nvSpPr>
          <p:spPr>
            <a:xfrm>
              <a:off x="1699352" y="2476181"/>
              <a:ext cx="152400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http://laserpointerforums.com/attachments/f43/27108d1274836855-hene-tube-voltage-info-pics-127478211297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0" y="2095181"/>
              <a:ext cx="21336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/>
            <p:nvPr/>
          </p:nvSpPr>
          <p:spPr>
            <a:xfrm rot="19628267">
              <a:off x="5643796" y="2112442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5099237">
              <a:off x="3371918" y="2072252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307006">
              <a:off x="2824329" y="2940489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013226">
              <a:off x="5843873" y="3233371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7559640">
              <a:off x="3496710" y="3832881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2519361" y="2677229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9952805">
              <a:off x="2320068" y="3182089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6448565">
              <a:off x="4394373" y="1952327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4509249">
              <a:off x="4562400" y="3971307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2936353">
              <a:off x="5448288" y="3838463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7293166" y="2476181"/>
              <a:ext cx="152400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20976110">
              <a:off x="1990581" y="2838578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 rot="323826">
              <a:off x="6760309" y="2978403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9952805">
              <a:off x="6400283" y="3334488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 rot="10800000">
              <a:off x="6166259" y="2736667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rot="11148804">
              <a:off x="6595736" y="2407090"/>
              <a:ext cx="376238" cy="138184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5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03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Longitudinal Modes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Fabry</a:t>
            </a:r>
            <a:r>
              <a:rPr lang="en-US" sz="2000" dirty="0" smtClean="0"/>
              <a:t>-Perot Laser Cavity)</a:t>
            </a:r>
          </a:p>
        </p:txBody>
      </p:sp>
      <p:pic>
        <p:nvPicPr>
          <p:cNvPr id="10" name="Picture 9" descr="http://laser.physics.sunysb.edu/%7Ecasey/report/Longitudinal-m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16797"/>
            <a:ext cx="268224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81100" y="5029200"/>
                <a:ext cx="4076700" cy="81035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For L=20 cm: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𝜈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∙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𝐹𝑆𝑅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000" i="1" kern="0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𝑐</m:t>
                        </m:r>
                      </m:num>
                      <m:den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2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𝐿</m:t>
                        </m:r>
                      </m:den>
                    </m:f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=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𝑞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 ∙ 750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MHz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5029200"/>
                <a:ext cx="4076700" cy="810350"/>
              </a:xfrm>
              <a:prstGeom prst="rect">
                <a:avLst/>
              </a:prstGeom>
              <a:blipFill rotWithShape="0">
                <a:blip r:embed="rId3"/>
                <a:stretch>
                  <a:fillRect t="-2963" b="-4444"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81100" y="2819400"/>
                <a:ext cx="3810000" cy="7078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For L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≈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20.0 cm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𝜆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</a:rPr>
                      <m:t>=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632.8 nm: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</a:rPr>
                        <m:t>𝑞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</a:rPr>
                        <m:t>≈632,100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2819400"/>
                <a:ext cx="3810000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595" t="-4237" r="-1276" b="-2542"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09600" y="1967922"/>
            <a:ext cx="453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 cavity length must be an integer number of half-wavelengths of the </a:t>
            </a:r>
            <a:r>
              <a:rPr lang="en-US" dirty="0" smtClean="0">
                <a:solidFill>
                  <a:sysClr val="windowText" lastClr="000000"/>
                </a:solidFill>
              </a:rPr>
              <a:t>light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3877270"/>
            <a:ext cx="4533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 laser can only operate at select frequencies separated by the cavity Free Spectral Range (FSR</a:t>
            </a:r>
            <a:r>
              <a:rPr lang="en-US" dirty="0" smtClean="0">
                <a:solidFill>
                  <a:sysClr val="windowText" lastClr="000000"/>
                </a:solidFill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://www.repairfaq.org/sam/henemd3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" t="5055" r="1707" b="6498"/>
          <a:stretch/>
        </p:blipFill>
        <p:spPr bwMode="auto">
          <a:xfrm>
            <a:off x="3810000" y="838199"/>
            <a:ext cx="5334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03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Longitudinal Modes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1258669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Lasing depends on overlap of the </a:t>
            </a:r>
            <a:r>
              <a:rPr lang="en-US" i="1" dirty="0">
                <a:solidFill>
                  <a:srgbClr val="C00000"/>
                </a:solidFill>
              </a:rPr>
              <a:t>gain profile </a:t>
            </a:r>
            <a:r>
              <a:rPr lang="en-US" dirty="0"/>
              <a:t>with the cavity modes</a:t>
            </a:r>
            <a:endParaRPr lang="en-US" i="1" dirty="0"/>
          </a:p>
        </p:txBody>
      </p:sp>
      <p:pic>
        <p:nvPicPr>
          <p:cNvPr id="12" name="Picture 4" descr="http://www.repairfaq.org/sam/henemd30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5054" r="1706" b="6499"/>
          <a:stretch/>
        </p:blipFill>
        <p:spPr bwMode="auto">
          <a:xfrm>
            <a:off x="3733800" y="3886200"/>
            <a:ext cx="5410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4800" y="2171698"/>
            <a:ext cx="3030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Low-power  (3 </a:t>
            </a:r>
            <a:r>
              <a:rPr lang="en-US" u="sng" dirty="0" err="1"/>
              <a:t>mW</a:t>
            </a:r>
            <a:r>
              <a:rPr lang="en-US" u="sng" dirty="0"/>
              <a:t>) </a:t>
            </a:r>
            <a:r>
              <a:rPr lang="en-US" u="sng" dirty="0" smtClean="0"/>
              <a:t>cavity</a:t>
            </a:r>
            <a:endParaRPr lang="en-US" u="sng" dirty="0"/>
          </a:p>
          <a:p>
            <a:r>
              <a:rPr lang="en-US" dirty="0"/>
              <a:t> </a:t>
            </a:r>
            <a:r>
              <a:rPr lang="en-US" dirty="0" smtClean="0"/>
              <a:t>    L = </a:t>
            </a:r>
            <a:r>
              <a:rPr lang="en-US" dirty="0"/>
              <a:t>20 cm</a:t>
            </a:r>
          </a:p>
          <a:p>
            <a:r>
              <a:rPr lang="en-US" dirty="0" smtClean="0"/>
              <a:t>     FSR = 750 </a:t>
            </a:r>
            <a:r>
              <a:rPr lang="en-US" dirty="0"/>
              <a:t>MHz</a:t>
            </a:r>
          </a:p>
          <a:p>
            <a:r>
              <a:rPr lang="en-US" dirty="0"/>
              <a:t>Lasing occurs on only 2 modes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191000"/>
            <a:ext cx="3006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Higher-power (30 </a:t>
            </a:r>
            <a:r>
              <a:rPr lang="en-US" u="sng" dirty="0" err="1"/>
              <a:t>mW</a:t>
            </a:r>
            <a:r>
              <a:rPr lang="en-US" u="sng" dirty="0"/>
              <a:t>) </a:t>
            </a:r>
            <a:r>
              <a:rPr lang="en-US" u="sng" dirty="0" smtClean="0"/>
              <a:t>cavity</a:t>
            </a:r>
            <a:endParaRPr lang="en-US" u="sng" dirty="0"/>
          </a:p>
          <a:p>
            <a:r>
              <a:rPr lang="en-US" dirty="0" smtClean="0"/>
              <a:t>     L = 80 </a:t>
            </a:r>
            <a:r>
              <a:rPr lang="en-US" dirty="0"/>
              <a:t>cm</a:t>
            </a:r>
          </a:p>
          <a:p>
            <a:r>
              <a:rPr lang="en-US" dirty="0" smtClean="0"/>
              <a:t>     FSR </a:t>
            </a:r>
            <a:r>
              <a:rPr lang="en-US" dirty="0"/>
              <a:t>= 186 MHz</a:t>
            </a:r>
          </a:p>
          <a:p>
            <a:r>
              <a:rPr lang="en-US" dirty="0"/>
              <a:t>Lasing occurs on 10 modes</a:t>
            </a:r>
          </a:p>
        </p:txBody>
      </p:sp>
    </p:spTree>
    <p:extLst>
      <p:ext uri="{BB962C8B-B14F-4D97-AF65-F5344CB8AC3E}">
        <p14:creationId xmlns:p14="http://schemas.microsoft.com/office/powerpoint/2010/main" val="171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775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Transverse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122" y="1552021"/>
                <a:ext cx="5257799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mirrors are finite-sized…</a:t>
                </a:r>
              </a:p>
              <a:p>
                <a:endParaRPr lang="en-US" sz="900" dirty="0" smtClean="0"/>
              </a:p>
              <a:p>
                <a:endParaRPr lang="en-US" sz="900" dirty="0" smtClean="0"/>
              </a:p>
              <a:p>
                <a:endParaRPr lang="en-US" sz="900" dirty="0"/>
              </a:p>
              <a:p>
                <a:r>
                  <a:rPr lang="en-US" dirty="0" smtClean="0"/>
                  <a:t>Need solutions </a:t>
                </a:r>
                <a:r>
                  <a:rPr lang="en-US" dirty="0"/>
                  <a:t>of the </a:t>
                </a:r>
                <a:r>
                  <a:rPr lang="en-US" b="1" dirty="0"/>
                  <a:t>paraxial Helmholtz equation</a:t>
                </a:r>
                <a:r>
                  <a:rPr lang="en-US" dirty="0"/>
                  <a:t> that vanish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/>
                  <a:t> becomes </a:t>
                </a:r>
                <a:r>
                  <a:rPr lang="en-US" dirty="0" smtClean="0"/>
                  <a:t>large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2" y="1552021"/>
                <a:ext cx="5257799" cy="1338828"/>
              </a:xfrm>
              <a:prstGeom prst="rect">
                <a:avLst/>
              </a:prstGeom>
              <a:blipFill rotWithShape="0">
                <a:blip r:embed="rId2"/>
                <a:stretch>
                  <a:fillRect l="-927" t="-2740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122" y="4992469"/>
                <a:ext cx="46376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The simplest solution that we might use is the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Gaussian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TEM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electromagnetic field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mode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2" y="4992469"/>
                <a:ext cx="4637616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051" t="-5660" r="-39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02122" y="3296056"/>
            <a:ext cx="4372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simplest solution we might consider is a </a:t>
            </a:r>
          </a:p>
          <a:p>
            <a:r>
              <a:rPr lang="en-US" b="1" dirty="0"/>
              <a:t>Gaussian Beam Mode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16883" y="4128928"/>
                <a:ext cx="2900666" cy="442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83" y="4128928"/>
                <a:ext cx="2900666" cy="442429"/>
              </a:xfrm>
              <a:prstGeom prst="rect">
                <a:avLst/>
              </a:prstGeom>
              <a:blipFill rotWithShape="0"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ttps://www.researchgate.net/profile/Nikola_Zlatanov3/publication/308780085/figure/fig5/AS:412437179322372@1475344094820/Figure-7-Intensity-profile-of-the-fundamental-mode-in-a-multimode-fiber-The-gray-cir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23072"/>
            <a:ext cx="3429000" cy="32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81800" y="1538406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 profile</a:t>
            </a:r>
          </a:p>
        </p:txBody>
      </p:sp>
    </p:spTree>
    <p:extLst>
      <p:ext uri="{BB962C8B-B14F-4D97-AF65-F5344CB8AC3E}">
        <p14:creationId xmlns:p14="http://schemas.microsoft.com/office/powerpoint/2010/main" val="34217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Higher-Order Transverse Modes</a:t>
            </a:r>
          </a:p>
        </p:txBody>
      </p:sp>
      <p:pic>
        <p:nvPicPr>
          <p:cNvPr id="12" name="Picture 4" descr="File:Hermite-gaussi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99" y="254177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le:Laguerre-gauss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0" y="254177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3000" y="1740979"/>
            <a:ext cx="266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Laguerre-Gaussian Modes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2807" y="1703747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Hermite</a:t>
            </a:r>
            <a:r>
              <a:rPr lang="en-US" b="1" dirty="0"/>
              <a:t>-Gaussian Modes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5691" y="2069068"/>
            <a:ext cx="386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(Cartesian – Laguerre </a:t>
            </a:r>
            <a:r>
              <a:rPr lang="en-US" dirty="0"/>
              <a:t>polynomial basis)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1302" y="2063092"/>
            <a:ext cx="389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(Cylindrical – </a:t>
            </a:r>
            <a:r>
              <a:rPr lang="en-US" dirty="0" err="1" smtClean="0"/>
              <a:t>Hermite</a:t>
            </a:r>
            <a:r>
              <a:rPr lang="en-US" dirty="0" smtClean="0"/>
              <a:t> </a:t>
            </a:r>
            <a:r>
              <a:rPr lang="en-US" dirty="0"/>
              <a:t>Polynomial Basis)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2370" y="5715000"/>
            <a:ext cx="456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Each one of these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10719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83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Criteria for Laser </a:t>
            </a:r>
            <a:r>
              <a:rPr lang="en-US" sz="2800" dirty="0" smtClean="0"/>
              <a:t>Operation</a:t>
            </a:r>
            <a:endParaRPr lang="en-US" sz="2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2910" y="2438400"/>
            <a:ext cx="7086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Coherent amplification of an optical field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Stimulated emission of radiation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inversion in a 3 (or more) level system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Feedback from an optical cavity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Fabry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-Perot with partial reflector: Longitudinal modes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Mirror curvature: Transverse modes and Gaussian beams</a:t>
            </a:r>
          </a:p>
          <a:p>
            <a:pPr marL="9144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Laser stability criteria, geometric optics, ABCD matrix.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000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000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1529716"/>
            <a:ext cx="799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LASER: </a:t>
            </a:r>
            <a:r>
              <a:rPr lang="en-US" sz="2400" b="1" u="sng" dirty="0" smtClean="0"/>
              <a:t>L</a:t>
            </a:r>
            <a:r>
              <a:rPr lang="en-US" sz="2400" dirty="0" smtClean="0"/>
              <a:t>ight </a:t>
            </a:r>
            <a:r>
              <a:rPr lang="en-US" sz="2400" b="1" u="sng" dirty="0" smtClean="0"/>
              <a:t>A</a:t>
            </a:r>
            <a:r>
              <a:rPr lang="en-US" sz="2400" dirty="0" smtClean="0"/>
              <a:t>mplification by </a:t>
            </a:r>
            <a:r>
              <a:rPr lang="en-US" sz="2400" b="1" u="sng" dirty="0" smtClean="0"/>
              <a:t>S</a:t>
            </a:r>
            <a:r>
              <a:rPr lang="en-US" sz="2400" dirty="0" smtClean="0"/>
              <a:t>timulated </a:t>
            </a:r>
            <a:r>
              <a:rPr lang="en-US" sz="2400" b="1" u="sng" dirty="0" smtClean="0"/>
              <a:t>E</a:t>
            </a:r>
            <a:r>
              <a:rPr lang="en-US" sz="2400" dirty="0" smtClean="0"/>
              <a:t>mission of </a:t>
            </a:r>
            <a:r>
              <a:rPr lang="en-US" sz="2400" b="1" u="sng" dirty="0" smtClean="0"/>
              <a:t>R</a:t>
            </a:r>
            <a:r>
              <a:rPr lang="en-US" sz="2400" dirty="0" smtClean="0"/>
              <a:t>adiation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5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939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Transverse Cavity Stability</a:t>
            </a:r>
          </a:p>
          <a:p>
            <a:r>
              <a:rPr lang="en-US" sz="2000" dirty="0" smtClean="0"/>
              <a:t>(will a photon stay inside?)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7470" y="2895600"/>
                <a:ext cx="33188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affects whether a photon returns to the gain medium?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mirror separation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mirror curvatures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mirror diameter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0" y="2895600"/>
                <a:ext cx="3318831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471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8245" y="4876800"/>
            <a:ext cx="2714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How can we quantify this?</a:t>
            </a:r>
          </a:p>
          <a:p>
            <a:pPr algn="ctr"/>
            <a:r>
              <a:rPr lang="en-US" dirty="0"/>
              <a:t>Geometric optics…</a:t>
            </a:r>
          </a:p>
          <a:p>
            <a:pPr algn="ctr"/>
            <a:r>
              <a:rPr lang="en-US" dirty="0"/>
              <a:t>Cavity stability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945" y="1828800"/>
            <a:ext cx="3049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flat mirror cavity is </a:t>
            </a:r>
            <a:r>
              <a:rPr lang="en-US" b="1" dirty="0">
                <a:solidFill>
                  <a:srgbClr val="C00000"/>
                </a:solidFill>
              </a:rPr>
              <a:t>unstable</a:t>
            </a:r>
          </a:p>
          <a:p>
            <a:pPr algn="ctr"/>
            <a:r>
              <a:rPr lang="en-US" dirty="0"/>
              <a:t>(Why?)</a:t>
            </a:r>
          </a:p>
        </p:txBody>
      </p:sp>
      <p:pic>
        <p:nvPicPr>
          <p:cNvPr id="9" name="Picture 2" descr="http://upload.wikimedia.org/wikipedia/commons/c/ca/Optical-cavit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217102"/>
            <a:ext cx="2746775" cy="48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972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Stability: The ABCD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45517" y="2511550"/>
                <a:ext cx="1766766" cy="55976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17" y="2511550"/>
                <a:ext cx="1766766" cy="5597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43000" y="1602075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Propagation a distance d</a:t>
            </a:r>
          </a:p>
          <a:p>
            <a:pPr algn="ctr"/>
            <a:r>
              <a:rPr lang="en-US" b="1" dirty="0"/>
              <a:t>(index of refraction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3853" y="2511550"/>
                <a:ext cx="1954894" cy="6028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−1/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853" y="2511550"/>
                <a:ext cx="1954894" cy="6028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105400" y="1629876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Curved spherical optic</a:t>
            </a:r>
          </a:p>
          <a:p>
            <a:pPr algn="ctr"/>
            <a:r>
              <a:rPr lang="en-US" b="1" dirty="0"/>
              <a:t>(mirror or lens)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45917" y="1427826"/>
            <a:ext cx="3290766" cy="434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45" y="3571607"/>
            <a:ext cx="2645311" cy="146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123932"/>
            <a:ext cx="2438400" cy="257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0464" y="6031468"/>
            <a:ext cx="5798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Can model </a:t>
            </a:r>
            <a:r>
              <a:rPr lang="en-US" dirty="0"/>
              <a:t>the optical cavity by </a:t>
            </a:r>
            <a:r>
              <a:rPr lang="en-US" dirty="0" smtClean="0"/>
              <a:t>chaining </a:t>
            </a:r>
            <a:r>
              <a:rPr lang="en-US" dirty="0"/>
              <a:t>these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87215" y="1447800"/>
            <a:ext cx="3290766" cy="434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495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ABCD Matrix of Optical 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8671" y="2112219"/>
                <a:ext cx="4556953" cy="600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𝑐𝑎𝑣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−2/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−2/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71" y="2112219"/>
                <a:ext cx="4556953" cy="6009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8671" y="1524000"/>
                <a:ext cx="2462790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𝑐𝑎𝑣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71" y="1524000"/>
                <a:ext cx="2462790" cy="393121"/>
              </a:xfrm>
              <a:prstGeom prst="rect">
                <a:avLst/>
              </a:prstGeom>
              <a:blipFill rotWithShape="0">
                <a:blip r:embed="rId3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08671" y="3379323"/>
                <a:ext cx="5163529" cy="1015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𝑐𝑎𝑣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6 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4/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71" y="3379323"/>
                <a:ext cx="5163529" cy="10159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19800" y="1431954"/>
            <a:ext cx="2695575" cy="970334"/>
            <a:chOff x="5715000" y="1676400"/>
            <a:chExt cx="2695575" cy="97033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1"/>
            <a:stretch/>
          </p:blipFill>
          <p:spPr bwMode="auto">
            <a:xfrm>
              <a:off x="5715000" y="1676400"/>
              <a:ext cx="2695575" cy="970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725185" y="3035332"/>
            <a:ext cx="22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some algebra…..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185" y="4726040"/>
            <a:ext cx="500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tells us exactly how the ray will be transformed after </a:t>
            </a:r>
            <a:r>
              <a:rPr lang="en-US" b="1" dirty="0"/>
              <a:t>one</a:t>
            </a:r>
            <a:r>
              <a:rPr lang="en-US" dirty="0"/>
              <a:t> round trip in the cavity!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99" y="5407220"/>
            <a:ext cx="2981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48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676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Stability Criterion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540875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cavity will be stable </a:t>
            </a:r>
            <a:r>
              <a:rPr lang="en-US" b="1" dirty="0"/>
              <a:t>if</a:t>
            </a:r>
            <a:r>
              <a:rPr lang="en-US" dirty="0"/>
              <a:t> after many round trips the ray does not run off to infinity!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7030"/>
            <a:ext cx="2924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3154975"/>
            <a:ext cx="762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straightforward formula for raising a 2x2 matrix to an arbitrary </a:t>
            </a:r>
            <a:r>
              <a:rPr lang="en-US" dirty="0" smtClean="0"/>
              <a:t>power: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1" y="3450874"/>
            <a:ext cx="686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41283" y="4324218"/>
            <a:ext cx="2591298" cy="714375"/>
            <a:chOff x="4971552" y="4386787"/>
            <a:chExt cx="2591298" cy="71437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386787"/>
              <a:ext cx="19240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971552" y="4615457"/>
              <a:ext cx="819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3400" y="5248870"/>
            <a:ext cx="6807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this expression to remain </a:t>
            </a:r>
            <a:r>
              <a:rPr lang="en-US" b="1" dirty="0"/>
              <a:t>finite</a:t>
            </a:r>
            <a:r>
              <a:rPr lang="en-US" dirty="0"/>
              <a:t>, given our cavity ABCD matrix</a:t>
            </a:r>
          </a:p>
          <a:p>
            <a:endParaRPr lang="en-US" dirty="0"/>
          </a:p>
          <a:p>
            <a:r>
              <a:rPr lang="en-US" dirty="0"/>
              <a:t>This implies that the ray will stay a finite distance from the cavity axis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19800" y="1431954"/>
            <a:ext cx="2695575" cy="970334"/>
            <a:chOff x="5715000" y="1676400"/>
            <a:chExt cx="2695575" cy="97033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1"/>
            <a:stretch/>
          </p:blipFill>
          <p:spPr bwMode="auto">
            <a:xfrm>
              <a:off x="5715000" y="1676400"/>
              <a:ext cx="2695575" cy="970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34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676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Stability Criterion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370" y="3232918"/>
            <a:ext cx="6185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Point #1: </a:t>
            </a:r>
            <a:r>
              <a:rPr lang="en-US" dirty="0"/>
              <a:t> N only appears within arguments of the sine function, </a:t>
            </a:r>
          </a:p>
          <a:p>
            <a:r>
              <a:rPr lang="en-US" dirty="0"/>
              <a:t>                  which is bounded by [-1,1]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8895" y="3896930"/>
                <a:ext cx="679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Point #2: </a:t>
                </a:r>
                <a:r>
                  <a:rPr lang="en-US" dirty="0"/>
                  <a:t> The only problem we will run into is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becomes imaginary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5" y="3896930"/>
                <a:ext cx="679025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801322" y="4517404"/>
            <a:ext cx="7293237" cy="611613"/>
            <a:chOff x="801322" y="4517404"/>
            <a:chExt cx="7293237" cy="611613"/>
          </a:xfrm>
        </p:grpSpPr>
        <p:sp>
          <p:nvSpPr>
            <p:cNvPr id="11" name="TextBox 10"/>
            <p:cNvSpPr txBox="1"/>
            <p:nvPr/>
          </p:nvSpPr>
          <p:spPr>
            <a:xfrm>
              <a:off x="801322" y="4638545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 long as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5" t="5571" r="9088"/>
            <a:stretch/>
          </p:blipFill>
          <p:spPr bwMode="auto">
            <a:xfrm>
              <a:off x="1884847" y="4517404"/>
              <a:ext cx="1752600" cy="61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581400" y="4638544"/>
                  <a:ext cx="4513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𝜃</m:t>
                      </m:r>
                    </m:oMath>
                  </a14:m>
                  <a:r>
                    <a:rPr lang="en-US" dirty="0"/>
                    <a:t> will be real-valued, and the cavity is stable!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4638544"/>
                  <a:ext cx="45131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16" t="-9836" r="-40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1" y="1384081"/>
            <a:ext cx="686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41283" y="2257425"/>
            <a:ext cx="2591298" cy="714375"/>
            <a:chOff x="4971552" y="4386787"/>
            <a:chExt cx="2591298" cy="714375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386787"/>
              <a:ext cx="19240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971552" y="4615457"/>
              <a:ext cx="819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Where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49465" y="5334000"/>
            <a:ext cx="2695575" cy="970334"/>
            <a:chOff x="5715000" y="1676400"/>
            <a:chExt cx="2695575" cy="97033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1"/>
            <a:stretch/>
          </p:blipFill>
          <p:spPr bwMode="auto">
            <a:xfrm>
              <a:off x="5715000" y="1676400"/>
              <a:ext cx="2695575" cy="970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273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3676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Cavity Stability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0070" y="1883894"/>
                <a:ext cx="3200400" cy="671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US" i="1" smtClean="0">
                          <a:latin typeface="Cambria Math"/>
                        </a:rPr>
                        <m:t>4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6 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0" y="1883894"/>
                <a:ext cx="3200400" cy="6714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5820" y="2572047"/>
                <a:ext cx="1658980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=1−2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20" y="2572047"/>
                <a:ext cx="1658980" cy="6167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33400" y="1514562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cavity earlier: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455002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gives us the criterion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3346" y="3824334"/>
                <a:ext cx="3155031" cy="671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−1</m:t>
                      </m:r>
                      <m:r>
                        <a:rPr lang="en-US" b="0" i="1" smtClean="0">
                          <a:latin typeface="Cambria Math"/>
                        </a:rPr>
                        <m:t>&lt;2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−4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+1&lt;1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46" y="3824334"/>
                <a:ext cx="3155031" cy="6714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20070" y="4879968"/>
            <a:ext cx="364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our L = 20 cm </a:t>
            </a:r>
            <a:r>
              <a:rPr lang="en-US" dirty="0" err="1"/>
              <a:t>HeNe</a:t>
            </a:r>
            <a:r>
              <a:rPr lang="en-US" dirty="0"/>
              <a:t> is stable </a:t>
            </a:r>
            <a:r>
              <a:rPr lang="en-US" dirty="0" smtClean="0"/>
              <a:t>for: </a:t>
            </a:r>
            <a:endParaRPr lang="en-US" i="1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3096" y="5374844"/>
                <a:ext cx="1446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10&lt;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latin typeface="Cambria Math"/>
                        </a:rPr>
                        <m:t>&lt;∞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96" y="5374844"/>
                <a:ext cx="144655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095875" y="3513951"/>
            <a:ext cx="3691850" cy="2133600"/>
            <a:chOff x="4729162" y="3886200"/>
            <a:chExt cx="3691850" cy="2133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2" y="3886200"/>
              <a:ext cx="34290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8111312" y="48799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191000" y="4197673"/>
            <a:ext cx="1257300" cy="1457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019800" y="1431954"/>
            <a:ext cx="2695575" cy="970334"/>
            <a:chOff x="5715000" y="1676400"/>
            <a:chExt cx="2695575" cy="97033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41"/>
            <a:stretch/>
          </p:blipFill>
          <p:spPr bwMode="auto">
            <a:xfrm>
              <a:off x="5715000" y="1676400"/>
              <a:ext cx="2695575" cy="970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332409"/>
                  <a:ext cx="343812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2335386"/>
                  <a:ext cx="343812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22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242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Laser Summary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707847"/>
            <a:ext cx="7467600" cy="37023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/>
              <a:t>Einstein Coefficients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A: spontaneous </a:t>
            </a:r>
            <a:r>
              <a:rPr lang="en-US" sz="1800" dirty="0"/>
              <a:t>e</a:t>
            </a:r>
            <a:r>
              <a:rPr lang="en-US" sz="1800" dirty="0" smtClean="0"/>
              <a:t>mission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B: stimulated absorption/emission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Lasers require population inversion to work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Can’t invert a 2-level system (in steady-state)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3 and 4 level systems make population inversion possible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Need a stable cavity to enable feedback and laser oscillation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67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pic>
        <p:nvPicPr>
          <p:cNvPr id="1026" name="Picture 2" descr="http://www.physik.uni-regensburg.de/forschung/lupton/lupton/img/laser_col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73072"/>
            <a:ext cx="61531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6632294"/>
            <a:ext cx="30421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http://www.physik.uni-r.de/forschung/lupton/lupton/</a:t>
            </a:r>
          </a:p>
        </p:txBody>
      </p:sp>
    </p:spTree>
    <p:extLst>
      <p:ext uri="{BB962C8B-B14F-4D97-AF65-F5344CB8AC3E}">
        <p14:creationId xmlns:p14="http://schemas.microsoft.com/office/powerpoint/2010/main" val="5981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pic>
        <p:nvPicPr>
          <p:cNvPr id="2050" name="Picture 2" descr="http://www.newswise.com/images/uploads/2008/08/13/fullsize/john_and_christoph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914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72200" y="6632294"/>
            <a:ext cx="30421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http://www.physik.uni-r.de/forschung/lupton/lupton/</a:t>
            </a:r>
          </a:p>
        </p:txBody>
      </p:sp>
    </p:spTree>
    <p:extLst>
      <p:ext uri="{BB962C8B-B14F-4D97-AF65-F5344CB8AC3E}">
        <p14:creationId xmlns:p14="http://schemas.microsoft.com/office/powerpoint/2010/main" val="12115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pic>
        <p:nvPicPr>
          <p:cNvPr id="1026" name="Picture 2" descr="https://horizon-magazine.eu/sites/default/files/field/image/Labor%20UQU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3938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9753" y="6612020"/>
            <a:ext cx="3804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Immanual</a:t>
            </a:r>
            <a:r>
              <a:rPr lang="en-US" sz="1100" dirty="0" smtClean="0">
                <a:solidFill>
                  <a:schemeClr val="bg1"/>
                </a:solidFill>
              </a:rPr>
              <a:t> Bloch Lab @ Max Planck Institute of Quantum Optics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4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07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Quantized Absorption &amp; Emission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798637"/>
            <a:ext cx="6629400" cy="361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quantum nature of light was first recognized in the context of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absorption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emission by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matter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Photoelectric effect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ejection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photoelectron by EM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field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Blackbody Radiation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Stefan-Boltzmann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Wien’s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Law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Planck Blackbody Spectrum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7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970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Current Optics Challenges Sampler Pack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" y="3560032"/>
            <a:ext cx="2658862" cy="245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hqew.net/files/Images/Article/Circuit_Diagram/National-Ignition-Facility-NIF-Building-Layo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451559"/>
            <a:ext cx="4454222" cy="31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fabtech.org/images/uploads/Companies/ASML/asml_Twinscan_open_NXT1950i_RGB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14" y="1825488"/>
            <a:ext cx="2702833" cy="24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27177"/>
            <a:ext cx="2625097" cy="196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187" y="4123418"/>
            <a:ext cx="255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JWST Launch </a:t>
            </a:r>
            <a:r>
              <a:rPr lang="en-US" dirty="0" smtClean="0">
                <a:solidFill>
                  <a:schemeClr val="bg1"/>
                </a:solidFill>
              </a:rPr>
              <a:t>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3926" y="1842191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Fuel energy gain in 2014, </a:t>
            </a:r>
          </a:p>
          <a:p>
            <a:pPr algn="r"/>
            <a:r>
              <a:rPr lang="en-US" sz="1400" dirty="0"/>
              <a:t>break-even 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64018" y="480750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Advanced</a:t>
            </a:r>
            <a:r>
              <a:rPr lang="en-US" dirty="0">
                <a:solidFill>
                  <a:schemeClr val="bg1"/>
                </a:solidFill>
              </a:rPr>
              <a:t> LIGO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1586576"/>
            <a:ext cx="24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nm EUV lithography!</a:t>
            </a:r>
          </a:p>
        </p:txBody>
      </p:sp>
    </p:spTree>
    <p:extLst>
      <p:ext uri="{BB962C8B-B14F-4D97-AF65-F5344CB8AC3E}">
        <p14:creationId xmlns:p14="http://schemas.microsoft.com/office/powerpoint/2010/main" val="71377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970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Current Optics Challenges Sampler Pack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6183868"/>
            <a:ext cx="628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are still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plenty of epic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optics challenges out there</a:t>
            </a:r>
          </a:p>
        </p:txBody>
      </p:sp>
      <p:pic>
        <p:nvPicPr>
          <p:cNvPr id="2050" name="Picture 2" descr="http://chistera-qscale.eu/IMG/UserFiles/Images/NPhot_art_cov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b="9350"/>
          <a:stretch/>
        </p:blipFill>
        <p:spPr bwMode="auto">
          <a:xfrm>
            <a:off x="366675" y="1299703"/>
            <a:ext cx="176049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reol.ucf.edu/NewsEvents/Attachments/News/341/NaturePhotonicsSeptember2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50" y="1299703"/>
            <a:ext cx="173926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tg.beckman.illinois.edu/gallery/2008-01-01.1/origin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89" y="1299703"/>
            <a:ext cx="17512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ml.riken.jp/wp-content/uploads/NaturePhotonics_10_399_405_9_May_2016_Cov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1" y="3810000"/>
            <a:ext cx="173238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media/C6XqBUtUsAEvKdQ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567" y="3810000"/>
            <a:ext cx="173926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qom-itn.net/wp-content/uploads/2013/02/Silicon-photonic-nanowire_Nature-Photonics-Cover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81" y="3810000"/>
            <a:ext cx="17397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groups.jqi.umd.edu/hafezi/sites/groups.jqi.umd.edu.hafezi/files/styles/node_lead_image/public/field/image/cover.png?itok=jycEc_V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7" r="3770"/>
          <a:stretch/>
        </p:blipFill>
        <p:spPr bwMode="auto">
          <a:xfrm>
            <a:off x="6971181" y="1299703"/>
            <a:ext cx="175978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dionne.stanford.edu/Publications/nnano_cover_MAY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285" y="3810000"/>
            <a:ext cx="174044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4862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Collection of Two-Level Atoms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33800" y="1828800"/>
            <a:ext cx="1340311" cy="1367277"/>
            <a:chOff x="3924300" y="1948934"/>
            <a:chExt cx="1340311" cy="13672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26411" y="2133600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26411" y="3131545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935079" y="1948934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079" y="1948934"/>
                  <a:ext cx="476797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924300" y="2946879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300" y="2946879"/>
                  <a:ext cx="48872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19200" y="3429000"/>
                <a:ext cx="76962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Have </a:t>
                </a:r>
                <a:r>
                  <a:rPr lang="en-US" sz="2000" dirty="0"/>
                  <a:t>group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/>
                  <a:t> two level atoms </a:t>
                </a:r>
                <a:r>
                  <a:rPr lang="en-US" sz="2000" dirty="0" smtClean="0"/>
                  <a:t>(two energy levels)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– the number of atoms in the ground state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the number of atoms in the </a:t>
                </a:r>
                <a:r>
                  <a:rPr lang="en-US" sz="2000" dirty="0" smtClean="0"/>
                  <a:t>excited state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 – the total number of atoms</a:t>
                </a:r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Will consider a statistical mixture of populations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)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What happens when we introduce photons (EM fields)?</a:t>
                </a:r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429000"/>
                <a:ext cx="769620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713" b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2914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Optical Absorption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29029" y="2165866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129" y="3163811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75797" y="1981200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97" y="1981200"/>
                <a:ext cx="47679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65018" y="2979145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18" y="2979145"/>
                <a:ext cx="48872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638604" y="2165866"/>
            <a:ext cx="0" cy="9979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3424166" y="2470666"/>
            <a:ext cx="752475" cy="276367"/>
          </a:xfrm>
          <a:custGeom>
            <a:avLst/>
            <a:gdLst>
              <a:gd name="connsiteX0" fmla="*/ 0 w 742950"/>
              <a:gd name="connsiteY0" fmla="*/ 161984 h 314494"/>
              <a:gd name="connsiteX1" fmla="*/ 95250 w 742950"/>
              <a:gd name="connsiteY1" fmla="*/ 161984 h 314494"/>
              <a:gd name="connsiteX2" fmla="*/ 161925 w 742950"/>
              <a:gd name="connsiteY2" fmla="*/ 38159 h 314494"/>
              <a:gd name="connsiteX3" fmla="*/ 257175 w 742950"/>
              <a:gd name="connsiteY3" fmla="*/ 285809 h 314494"/>
              <a:gd name="connsiteX4" fmla="*/ 342900 w 742950"/>
              <a:gd name="connsiteY4" fmla="*/ 59 h 314494"/>
              <a:gd name="connsiteX5" fmla="*/ 466725 w 742950"/>
              <a:gd name="connsiteY5" fmla="*/ 314384 h 314494"/>
              <a:gd name="connsiteX6" fmla="*/ 514350 w 742950"/>
              <a:gd name="connsiteY6" fmla="*/ 38159 h 314494"/>
              <a:gd name="connsiteX7" fmla="*/ 590550 w 742950"/>
              <a:gd name="connsiteY7" fmla="*/ 228659 h 314494"/>
              <a:gd name="connsiteX8" fmla="*/ 628650 w 742950"/>
              <a:gd name="connsiteY8" fmla="*/ 114359 h 314494"/>
              <a:gd name="connsiteX9" fmla="*/ 685800 w 742950"/>
              <a:gd name="connsiteY9" fmla="*/ 133409 h 314494"/>
              <a:gd name="connsiteX10" fmla="*/ 742950 w 742950"/>
              <a:gd name="connsiteY10" fmla="*/ 133409 h 314494"/>
              <a:gd name="connsiteX0" fmla="*/ 0 w 802482"/>
              <a:gd name="connsiteY0" fmla="*/ 161984 h 314494"/>
              <a:gd name="connsiteX1" fmla="*/ 95250 w 802482"/>
              <a:gd name="connsiteY1" fmla="*/ 161984 h 314494"/>
              <a:gd name="connsiteX2" fmla="*/ 161925 w 802482"/>
              <a:gd name="connsiteY2" fmla="*/ 38159 h 314494"/>
              <a:gd name="connsiteX3" fmla="*/ 257175 w 802482"/>
              <a:gd name="connsiteY3" fmla="*/ 285809 h 314494"/>
              <a:gd name="connsiteX4" fmla="*/ 342900 w 802482"/>
              <a:gd name="connsiteY4" fmla="*/ 59 h 314494"/>
              <a:gd name="connsiteX5" fmla="*/ 466725 w 802482"/>
              <a:gd name="connsiteY5" fmla="*/ 314384 h 314494"/>
              <a:gd name="connsiteX6" fmla="*/ 514350 w 802482"/>
              <a:gd name="connsiteY6" fmla="*/ 38159 h 314494"/>
              <a:gd name="connsiteX7" fmla="*/ 590550 w 802482"/>
              <a:gd name="connsiteY7" fmla="*/ 228659 h 314494"/>
              <a:gd name="connsiteX8" fmla="*/ 628650 w 802482"/>
              <a:gd name="connsiteY8" fmla="*/ 114359 h 314494"/>
              <a:gd name="connsiteX9" fmla="*/ 685800 w 802482"/>
              <a:gd name="connsiteY9" fmla="*/ 133409 h 314494"/>
              <a:gd name="connsiteX10" fmla="*/ 802482 w 802482"/>
              <a:gd name="connsiteY10" fmla="*/ 126266 h 314494"/>
              <a:gd name="connsiteX0" fmla="*/ 0 w 802482"/>
              <a:gd name="connsiteY0" fmla="*/ 161984 h 314494"/>
              <a:gd name="connsiteX1" fmla="*/ 95250 w 802482"/>
              <a:gd name="connsiteY1" fmla="*/ 161984 h 314494"/>
              <a:gd name="connsiteX2" fmla="*/ 161925 w 802482"/>
              <a:gd name="connsiteY2" fmla="*/ 38159 h 314494"/>
              <a:gd name="connsiteX3" fmla="*/ 257175 w 802482"/>
              <a:gd name="connsiteY3" fmla="*/ 285809 h 314494"/>
              <a:gd name="connsiteX4" fmla="*/ 342900 w 802482"/>
              <a:gd name="connsiteY4" fmla="*/ 59 h 314494"/>
              <a:gd name="connsiteX5" fmla="*/ 466725 w 802482"/>
              <a:gd name="connsiteY5" fmla="*/ 314384 h 314494"/>
              <a:gd name="connsiteX6" fmla="*/ 514350 w 802482"/>
              <a:gd name="connsiteY6" fmla="*/ 38159 h 314494"/>
              <a:gd name="connsiteX7" fmla="*/ 590550 w 802482"/>
              <a:gd name="connsiteY7" fmla="*/ 228659 h 314494"/>
              <a:gd name="connsiteX8" fmla="*/ 628650 w 802482"/>
              <a:gd name="connsiteY8" fmla="*/ 114359 h 314494"/>
              <a:gd name="connsiteX9" fmla="*/ 695325 w 802482"/>
              <a:gd name="connsiteY9" fmla="*/ 128647 h 314494"/>
              <a:gd name="connsiteX10" fmla="*/ 802482 w 802482"/>
              <a:gd name="connsiteY10" fmla="*/ 126266 h 314494"/>
              <a:gd name="connsiteX0" fmla="*/ 0 w 807244"/>
              <a:gd name="connsiteY0" fmla="*/ 164365 h 314494"/>
              <a:gd name="connsiteX1" fmla="*/ 100012 w 807244"/>
              <a:gd name="connsiteY1" fmla="*/ 161984 h 314494"/>
              <a:gd name="connsiteX2" fmla="*/ 166687 w 807244"/>
              <a:gd name="connsiteY2" fmla="*/ 38159 h 314494"/>
              <a:gd name="connsiteX3" fmla="*/ 261937 w 807244"/>
              <a:gd name="connsiteY3" fmla="*/ 285809 h 314494"/>
              <a:gd name="connsiteX4" fmla="*/ 347662 w 807244"/>
              <a:gd name="connsiteY4" fmla="*/ 59 h 314494"/>
              <a:gd name="connsiteX5" fmla="*/ 471487 w 807244"/>
              <a:gd name="connsiteY5" fmla="*/ 314384 h 314494"/>
              <a:gd name="connsiteX6" fmla="*/ 519112 w 807244"/>
              <a:gd name="connsiteY6" fmla="*/ 38159 h 314494"/>
              <a:gd name="connsiteX7" fmla="*/ 595312 w 807244"/>
              <a:gd name="connsiteY7" fmla="*/ 228659 h 314494"/>
              <a:gd name="connsiteX8" fmla="*/ 633412 w 807244"/>
              <a:gd name="connsiteY8" fmla="*/ 114359 h 314494"/>
              <a:gd name="connsiteX9" fmla="*/ 700087 w 807244"/>
              <a:gd name="connsiteY9" fmla="*/ 128647 h 314494"/>
              <a:gd name="connsiteX10" fmla="*/ 807244 w 807244"/>
              <a:gd name="connsiteY10" fmla="*/ 126266 h 314494"/>
              <a:gd name="connsiteX0" fmla="*/ 0 w 807244"/>
              <a:gd name="connsiteY0" fmla="*/ 164365 h 314494"/>
              <a:gd name="connsiteX1" fmla="*/ 109537 w 807244"/>
              <a:gd name="connsiteY1" fmla="*/ 133409 h 314494"/>
              <a:gd name="connsiteX2" fmla="*/ 166687 w 807244"/>
              <a:gd name="connsiteY2" fmla="*/ 38159 h 314494"/>
              <a:gd name="connsiteX3" fmla="*/ 261937 w 807244"/>
              <a:gd name="connsiteY3" fmla="*/ 285809 h 314494"/>
              <a:gd name="connsiteX4" fmla="*/ 347662 w 807244"/>
              <a:gd name="connsiteY4" fmla="*/ 59 h 314494"/>
              <a:gd name="connsiteX5" fmla="*/ 471487 w 807244"/>
              <a:gd name="connsiteY5" fmla="*/ 314384 h 314494"/>
              <a:gd name="connsiteX6" fmla="*/ 519112 w 807244"/>
              <a:gd name="connsiteY6" fmla="*/ 38159 h 314494"/>
              <a:gd name="connsiteX7" fmla="*/ 595312 w 807244"/>
              <a:gd name="connsiteY7" fmla="*/ 228659 h 314494"/>
              <a:gd name="connsiteX8" fmla="*/ 633412 w 807244"/>
              <a:gd name="connsiteY8" fmla="*/ 114359 h 314494"/>
              <a:gd name="connsiteX9" fmla="*/ 700087 w 807244"/>
              <a:gd name="connsiteY9" fmla="*/ 128647 h 314494"/>
              <a:gd name="connsiteX10" fmla="*/ 807244 w 807244"/>
              <a:gd name="connsiteY10" fmla="*/ 126266 h 314494"/>
              <a:gd name="connsiteX0" fmla="*/ 0 w 807244"/>
              <a:gd name="connsiteY0" fmla="*/ 164517 h 314646"/>
              <a:gd name="connsiteX1" fmla="*/ 109537 w 807244"/>
              <a:gd name="connsiteY1" fmla="*/ 133561 h 314646"/>
              <a:gd name="connsiteX2" fmla="*/ 166687 w 807244"/>
              <a:gd name="connsiteY2" fmla="*/ 38311 h 314646"/>
              <a:gd name="connsiteX3" fmla="*/ 238125 w 807244"/>
              <a:gd name="connsiteY3" fmla="*/ 262148 h 314646"/>
              <a:gd name="connsiteX4" fmla="*/ 347662 w 807244"/>
              <a:gd name="connsiteY4" fmla="*/ 211 h 314646"/>
              <a:gd name="connsiteX5" fmla="*/ 471487 w 807244"/>
              <a:gd name="connsiteY5" fmla="*/ 314536 h 314646"/>
              <a:gd name="connsiteX6" fmla="*/ 519112 w 807244"/>
              <a:gd name="connsiteY6" fmla="*/ 38311 h 314646"/>
              <a:gd name="connsiteX7" fmla="*/ 595312 w 807244"/>
              <a:gd name="connsiteY7" fmla="*/ 228811 h 314646"/>
              <a:gd name="connsiteX8" fmla="*/ 633412 w 807244"/>
              <a:gd name="connsiteY8" fmla="*/ 114511 h 314646"/>
              <a:gd name="connsiteX9" fmla="*/ 700087 w 807244"/>
              <a:gd name="connsiteY9" fmla="*/ 128799 h 314646"/>
              <a:gd name="connsiteX10" fmla="*/ 807244 w 807244"/>
              <a:gd name="connsiteY10" fmla="*/ 126418 h 314646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519112 w 807244"/>
              <a:gd name="connsiteY6" fmla="*/ 38155 h 288307"/>
              <a:gd name="connsiteX7" fmla="*/ 595312 w 807244"/>
              <a:gd name="connsiteY7" fmla="*/ 228655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519112 w 807244"/>
              <a:gd name="connsiteY6" fmla="*/ 38155 h 288307"/>
              <a:gd name="connsiteX7" fmla="*/ 564356 w 807244"/>
              <a:gd name="connsiteY7" fmla="*/ 226274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495299 w 807244"/>
              <a:gd name="connsiteY6" fmla="*/ 38155 h 288307"/>
              <a:gd name="connsiteX7" fmla="*/ 564356 w 807244"/>
              <a:gd name="connsiteY7" fmla="*/ 226274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23 h 276367"/>
              <a:gd name="connsiteX1" fmla="*/ 109537 w 807244"/>
              <a:gd name="connsiteY1" fmla="*/ 133367 h 276367"/>
              <a:gd name="connsiteX2" fmla="*/ 166687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09537 w 807244"/>
              <a:gd name="connsiteY1" fmla="*/ 133367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28649 w 807244"/>
              <a:gd name="connsiteY8" fmla="*/ 135748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28649 w 807244"/>
              <a:gd name="connsiteY8" fmla="*/ 135748 h 276367"/>
              <a:gd name="connsiteX9" fmla="*/ 664368 w 807244"/>
              <a:gd name="connsiteY9" fmla="*/ 128605 h 276367"/>
              <a:gd name="connsiteX10" fmla="*/ 807244 w 807244"/>
              <a:gd name="connsiteY10" fmla="*/ 126224 h 276367"/>
              <a:gd name="connsiteX0" fmla="*/ 0 w 752475"/>
              <a:gd name="connsiteY0" fmla="*/ 164323 h 276367"/>
              <a:gd name="connsiteX1" fmla="*/ 126206 w 752475"/>
              <a:gd name="connsiteY1" fmla="*/ 147654 h 276367"/>
              <a:gd name="connsiteX2" fmla="*/ 195262 w 752475"/>
              <a:gd name="connsiteY2" fmla="*/ 38117 h 276367"/>
              <a:gd name="connsiteX3" fmla="*/ 238125 w 752475"/>
              <a:gd name="connsiteY3" fmla="*/ 261954 h 276367"/>
              <a:gd name="connsiteX4" fmla="*/ 347662 w 752475"/>
              <a:gd name="connsiteY4" fmla="*/ 17 h 276367"/>
              <a:gd name="connsiteX5" fmla="*/ 426243 w 752475"/>
              <a:gd name="connsiteY5" fmla="*/ 276242 h 276367"/>
              <a:gd name="connsiteX6" fmla="*/ 495299 w 752475"/>
              <a:gd name="connsiteY6" fmla="*/ 38117 h 276367"/>
              <a:gd name="connsiteX7" fmla="*/ 564356 w 752475"/>
              <a:gd name="connsiteY7" fmla="*/ 226236 h 276367"/>
              <a:gd name="connsiteX8" fmla="*/ 628649 w 752475"/>
              <a:gd name="connsiteY8" fmla="*/ 135748 h 276367"/>
              <a:gd name="connsiteX9" fmla="*/ 664368 w 752475"/>
              <a:gd name="connsiteY9" fmla="*/ 128605 h 276367"/>
              <a:gd name="connsiteX10" fmla="*/ 752475 w 752475"/>
              <a:gd name="connsiteY10" fmla="*/ 128605 h 27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475" h="276367">
                <a:moveTo>
                  <a:pt x="0" y="164323"/>
                </a:moveTo>
                <a:cubicBezTo>
                  <a:pt x="34131" y="174642"/>
                  <a:pt x="93662" y="168688"/>
                  <a:pt x="126206" y="147654"/>
                </a:cubicBezTo>
                <a:cubicBezTo>
                  <a:pt x="158750" y="126620"/>
                  <a:pt x="176609" y="19067"/>
                  <a:pt x="195262" y="38117"/>
                </a:cubicBezTo>
                <a:cubicBezTo>
                  <a:pt x="213915" y="57167"/>
                  <a:pt x="212725" y="268304"/>
                  <a:pt x="238125" y="261954"/>
                </a:cubicBezTo>
                <a:cubicBezTo>
                  <a:pt x="263525" y="255604"/>
                  <a:pt x="316309" y="-2364"/>
                  <a:pt x="347662" y="17"/>
                </a:cubicBezTo>
                <a:cubicBezTo>
                  <a:pt x="379015" y="2398"/>
                  <a:pt x="401637" y="269892"/>
                  <a:pt x="426243" y="276242"/>
                </a:cubicBezTo>
                <a:cubicBezTo>
                  <a:pt x="450849" y="282592"/>
                  <a:pt x="472280" y="46451"/>
                  <a:pt x="495299" y="38117"/>
                </a:cubicBezTo>
                <a:cubicBezTo>
                  <a:pt x="518318" y="29783"/>
                  <a:pt x="542131" y="209964"/>
                  <a:pt x="564356" y="226236"/>
                </a:cubicBezTo>
                <a:cubicBezTo>
                  <a:pt x="586581" y="242508"/>
                  <a:pt x="611980" y="152020"/>
                  <a:pt x="628649" y="135748"/>
                </a:cubicBezTo>
                <a:cubicBezTo>
                  <a:pt x="645318" y="119476"/>
                  <a:pt x="643730" y="129795"/>
                  <a:pt x="664368" y="128605"/>
                </a:cubicBezTo>
                <a:cubicBezTo>
                  <a:pt x="685006" y="127415"/>
                  <a:pt x="716756" y="129399"/>
                  <a:pt x="752475" y="12860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3354" y="3075698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667500" y="2165866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05600" y="3163811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214268" y="1981200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268" y="1981200"/>
                <a:ext cx="4767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03489" y="2979145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89" y="2979145"/>
                <a:ext cx="48872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978086" y="2074426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83211" y="2169193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21311" y="3167138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29979" y="1984527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9" y="1984527"/>
                <a:ext cx="47679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19200" y="2982472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982472"/>
                <a:ext cx="4887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2010871" y="3072371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67443" y="4114799"/>
                <a:ext cx="63097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Atom is initially in the </a:t>
                </a:r>
                <a:r>
                  <a:rPr lang="en-US" u="sng" dirty="0" smtClean="0"/>
                  <a:t>ground</a:t>
                </a:r>
                <a:r>
                  <a:rPr lang="en-US" dirty="0" smtClean="0"/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An incoming </a:t>
                </a:r>
                <a:r>
                  <a:rPr lang="en-US" i="1" dirty="0"/>
                  <a:t>resonant</a:t>
                </a:r>
                <a:r>
                  <a:rPr lang="en-US" dirty="0"/>
                  <a:t> photon is </a:t>
                </a:r>
                <a:r>
                  <a:rPr lang="en-US" dirty="0" smtClean="0"/>
                  <a:t>absorbed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Atom gets promoted </a:t>
                </a:r>
                <a:r>
                  <a:rPr lang="en-US" dirty="0"/>
                  <a:t>to a higher energy </a:t>
                </a:r>
                <a:r>
                  <a:rPr lang="en-US" dirty="0" smtClean="0"/>
                  <a:t>state</a:t>
                </a:r>
                <a:br>
                  <a:rPr lang="en-US" dirty="0" smtClean="0"/>
                </a:br>
                <a:r>
                  <a:rPr lang="en-US" dirty="0" smtClean="0"/>
                  <a:t>(</a:t>
                </a:r>
                <a:r>
                  <a:rPr lang="en-US" dirty="0"/>
                  <a:t>e.g. raising an electron to a higher energy orbital)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443" y="4114799"/>
                <a:ext cx="6309757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676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055011" y="5553074"/>
            <a:ext cx="7159566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this is the </a:t>
            </a:r>
            <a:r>
              <a:rPr lang="en-US" i="1" dirty="0"/>
              <a:t>only</a:t>
            </a:r>
            <a:r>
              <a:rPr lang="en-US" dirty="0"/>
              <a:t> allowed process, what will happen to a collection of atoms illuminated continuously?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1417638"/>
            <a:ext cx="8153400" cy="2392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7779" y="1383883"/>
            <a:ext cx="1971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Level Diagram</a:t>
            </a:r>
          </a:p>
        </p:txBody>
      </p:sp>
    </p:spTree>
    <p:extLst>
      <p:ext uri="{BB962C8B-B14F-4D97-AF65-F5344CB8AC3E}">
        <p14:creationId xmlns:p14="http://schemas.microsoft.com/office/powerpoint/2010/main" val="42013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45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Spontaneous Emission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29029" y="2165866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129" y="3163811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75797" y="1981200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97" y="1981200"/>
                <a:ext cx="47679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65018" y="2979145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18" y="2979145"/>
                <a:ext cx="48872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657654" y="2155345"/>
            <a:ext cx="0" cy="9979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4876800" y="2526654"/>
            <a:ext cx="752475" cy="276367"/>
          </a:xfrm>
          <a:custGeom>
            <a:avLst/>
            <a:gdLst>
              <a:gd name="connsiteX0" fmla="*/ 0 w 742950"/>
              <a:gd name="connsiteY0" fmla="*/ 161984 h 314494"/>
              <a:gd name="connsiteX1" fmla="*/ 95250 w 742950"/>
              <a:gd name="connsiteY1" fmla="*/ 161984 h 314494"/>
              <a:gd name="connsiteX2" fmla="*/ 161925 w 742950"/>
              <a:gd name="connsiteY2" fmla="*/ 38159 h 314494"/>
              <a:gd name="connsiteX3" fmla="*/ 257175 w 742950"/>
              <a:gd name="connsiteY3" fmla="*/ 285809 h 314494"/>
              <a:gd name="connsiteX4" fmla="*/ 342900 w 742950"/>
              <a:gd name="connsiteY4" fmla="*/ 59 h 314494"/>
              <a:gd name="connsiteX5" fmla="*/ 466725 w 742950"/>
              <a:gd name="connsiteY5" fmla="*/ 314384 h 314494"/>
              <a:gd name="connsiteX6" fmla="*/ 514350 w 742950"/>
              <a:gd name="connsiteY6" fmla="*/ 38159 h 314494"/>
              <a:gd name="connsiteX7" fmla="*/ 590550 w 742950"/>
              <a:gd name="connsiteY7" fmla="*/ 228659 h 314494"/>
              <a:gd name="connsiteX8" fmla="*/ 628650 w 742950"/>
              <a:gd name="connsiteY8" fmla="*/ 114359 h 314494"/>
              <a:gd name="connsiteX9" fmla="*/ 685800 w 742950"/>
              <a:gd name="connsiteY9" fmla="*/ 133409 h 314494"/>
              <a:gd name="connsiteX10" fmla="*/ 742950 w 742950"/>
              <a:gd name="connsiteY10" fmla="*/ 133409 h 314494"/>
              <a:gd name="connsiteX0" fmla="*/ 0 w 802482"/>
              <a:gd name="connsiteY0" fmla="*/ 161984 h 314494"/>
              <a:gd name="connsiteX1" fmla="*/ 95250 w 802482"/>
              <a:gd name="connsiteY1" fmla="*/ 161984 h 314494"/>
              <a:gd name="connsiteX2" fmla="*/ 161925 w 802482"/>
              <a:gd name="connsiteY2" fmla="*/ 38159 h 314494"/>
              <a:gd name="connsiteX3" fmla="*/ 257175 w 802482"/>
              <a:gd name="connsiteY3" fmla="*/ 285809 h 314494"/>
              <a:gd name="connsiteX4" fmla="*/ 342900 w 802482"/>
              <a:gd name="connsiteY4" fmla="*/ 59 h 314494"/>
              <a:gd name="connsiteX5" fmla="*/ 466725 w 802482"/>
              <a:gd name="connsiteY5" fmla="*/ 314384 h 314494"/>
              <a:gd name="connsiteX6" fmla="*/ 514350 w 802482"/>
              <a:gd name="connsiteY6" fmla="*/ 38159 h 314494"/>
              <a:gd name="connsiteX7" fmla="*/ 590550 w 802482"/>
              <a:gd name="connsiteY7" fmla="*/ 228659 h 314494"/>
              <a:gd name="connsiteX8" fmla="*/ 628650 w 802482"/>
              <a:gd name="connsiteY8" fmla="*/ 114359 h 314494"/>
              <a:gd name="connsiteX9" fmla="*/ 685800 w 802482"/>
              <a:gd name="connsiteY9" fmla="*/ 133409 h 314494"/>
              <a:gd name="connsiteX10" fmla="*/ 802482 w 802482"/>
              <a:gd name="connsiteY10" fmla="*/ 126266 h 314494"/>
              <a:gd name="connsiteX0" fmla="*/ 0 w 802482"/>
              <a:gd name="connsiteY0" fmla="*/ 161984 h 314494"/>
              <a:gd name="connsiteX1" fmla="*/ 95250 w 802482"/>
              <a:gd name="connsiteY1" fmla="*/ 161984 h 314494"/>
              <a:gd name="connsiteX2" fmla="*/ 161925 w 802482"/>
              <a:gd name="connsiteY2" fmla="*/ 38159 h 314494"/>
              <a:gd name="connsiteX3" fmla="*/ 257175 w 802482"/>
              <a:gd name="connsiteY3" fmla="*/ 285809 h 314494"/>
              <a:gd name="connsiteX4" fmla="*/ 342900 w 802482"/>
              <a:gd name="connsiteY4" fmla="*/ 59 h 314494"/>
              <a:gd name="connsiteX5" fmla="*/ 466725 w 802482"/>
              <a:gd name="connsiteY5" fmla="*/ 314384 h 314494"/>
              <a:gd name="connsiteX6" fmla="*/ 514350 w 802482"/>
              <a:gd name="connsiteY6" fmla="*/ 38159 h 314494"/>
              <a:gd name="connsiteX7" fmla="*/ 590550 w 802482"/>
              <a:gd name="connsiteY7" fmla="*/ 228659 h 314494"/>
              <a:gd name="connsiteX8" fmla="*/ 628650 w 802482"/>
              <a:gd name="connsiteY8" fmla="*/ 114359 h 314494"/>
              <a:gd name="connsiteX9" fmla="*/ 695325 w 802482"/>
              <a:gd name="connsiteY9" fmla="*/ 128647 h 314494"/>
              <a:gd name="connsiteX10" fmla="*/ 802482 w 802482"/>
              <a:gd name="connsiteY10" fmla="*/ 126266 h 314494"/>
              <a:gd name="connsiteX0" fmla="*/ 0 w 807244"/>
              <a:gd name="connsiteY0" fmla="*/ 164365 h 314494"/>
              <a:gd name="connsiteX1" fmla="*/ 100012 w 807244"/>
              <a:gd name="connsiteY1" fmla="*/ 161984 h 314494"/>
              <a:gd name="connsiteX2" fmla="*/ 166687 w 807244"/>
              <a:gd name="connsiteY2" fmla="*/ 38159 h 314494"/>
              <a:gd name="connsiteX3" fmla="*/ 261937 w 807244"/>
              <a:gd name="connsiteY3" fmla="*/ 285809 h 314494"/>
              <a:gd name="connsiteX4" fmla="*/ 347662 w 807244"/>
              <a:gd name="connsiteY4" fmla="*/ 59 h 314494"/>
              <a:gd name="connsiteX5" fmla="*/ 471487 w 807244"/>
              <a:gd name="connsiteY5" fmla="*/ 314384 h 314494"/>
              <a:gd name="connsiteX6" fmla="*/ 519112 w 807244"/>
              <a:gd name="connsiteY6" fmla="*/ 38159 h 314494"/>
              <a:gd name="connsiteX7" fmla="*/ 595312 w 807244"/>
              <a:gd name="connsiteY7" fmla="*/ 228659 h 314494"/>
              <a:gd name="connsiteX8" fmla="*/ 633412 w 807244"/>
              <a:gd name="connsiteY8" fmla="*/ 114359 h 314494"/>
              <a:gd name="connsiteX9" fmla="*/ 700087 w 807244"/>
              <a:gd name="connsiteY9" fmla="*/ 128647 h 314494"/>
              <a:gd name="connsiteX10" fmla="*/ 807244 w 807244"/>
              <a:gd name="connsiteY10" fmla="*/ 126266 h 314494"/>
              <a:gd name="connsiteX0" fmla="*/ 0 w 807244"/>
              <a:gd name="connsiteY0" fmla="*/ 164365 h 314494"/>
              <a:gd name="connsiteX1" fmla="*/ 109537 w 807244"/>
              <a:gd name="connsiteY1" fmla="*/ 133409 h 314494"/>
              <a:gd name="connsiteX2" fmla="*/ 166687 w 807244"/>
              <a:gd name="connsiteY2" fmla="*/ 38159 h 314494"/>
              <a:gd name="connsiteX3" fmla="*/ 261937 w 807244"/>
              <a:gd name="connsiteY3" fmla="*/ 285809 h 314494"/>
              <a:gd name="connsiteX4" fmla="*/ 347662 w 807244"/>
              <a:gd name="connsiteY4" fmla="*/ 59 h 314494"/>
              <a:gd name="connsiteX5" fmla="*/ 471487 w 807244"/>
              <a:gd name="connsiteY5" fmla="*/ 314384 h 314494"/>
              <a:gd name="connsiteX6" fmla="*/ 519112 w 807244"/>
              <a:gd name="connsiteY6" fmla="*/ 38159 h 314494"/>
              <a:gd name="connsiteX7" fmla="*/ 595312 w 807244"/>
              <a:gd name="connsiteY7" fmla="*/ 228659 h 314494"/>
              <a:gd name="connsiteX8" fmla="*/ 633412 w 807244"/>
              <a:gd name="connsiteY8" fmla="*/ 114359 h 314494"/>
              <a:gd name="connsiteX9" fmla="*/ 700087 w 807244"/>
              <a:gd name="connsiteY9" fmla="*/ 128647 h 314494"/>
              <a:gd name="connsiteX10" fmla="*/ 807244 w 807244"/>
              <a:gd name="connsiteY10" fmla="*/ 126266 h 314494"/>
              <a:gd name="connsiteX0" fmla="*/ 0 w 807244"/>
              <a:gd name="connsiteY0" fmla="*/ 164517 h 314646"/>
              <a:gd name="connsiteX1" fmla="*/ 109537 w 807244"/>
              <a:gd name="connsiteY1" fmla="*/ 133561 h 314646"/>
              <a:gd name="connsiteX2" fmla="*/ 166687 w 807244"/>
              <a:gd name="connsiteY2" fmla="*/ 38311 h 314646"/>
              <a:gd name="connsiteX3" fmla="*/ 238125 w 807244"/>
              <a:gd name="connsiteY3" fmla="*/ 262148 h 314646"/>
              <a:gd name="connsiteX4" fmla="*/ 347662 w 807244"/>
              <a:gd name="connsiteY4" fmla="*/ 211 h 314646"/>
              <a:gd name="connsiteX5" fmla="*/ 471487 w 807244"/>
              <a:gd name="connsiteY5" fmla="*/ 314536 h 314646"/>
              <a:gd name="connsiteX6" fmla="*/ 519112 w 807244"/>
              <a:gd name="connsiteY6" fmla="*/ 38311 h 314646"/>
              <a:gd name="connsiteX7" fmla="*/ 595312 w 807244"/>
              <a:gd name="connsiteY7" fmla="*/ 228811 h 314646"/>
              <a:gd name="connsiteX8" fmla="*/ 633412 w 807244"/>
              <a:gd name="connsiteY8" fmla="*/ 114511 h 314646"/>
              <a:gd name="connsiteX9" fmla="*/ 700087 w 807244"/>
              <a:gd name="connsiteY9" fmla="*/ 128799 h 314646"/>
              <a:gd name="connsiteX10" fmla="*/ 807244 w 807244"/>
              <a:gd name="connsiteY10" fmla="*/ 126418 h 314646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519112 w 807244"/>
              <a:gd name="connsiteY6" fmla="*/ 38155 h 288307"/>
              <a:gd name="connsiteX7" fmla="*/ 595312 w 807244"/>
              <a:gd name="connsiteY7" fmla="*/ 228655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519112 w 807244"/>
              <a:gd name="connsiteY6" fmla="*/ 38155 h 288307"/>
              <a:gd name="connsiteX7" fmla="*/ 564356 w 807244"/>
              <a:gd name="connsiteY7" fmla="*/ 226274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61 h 288307"/>
              <a:gd name="connsiteX1" fmla="*/ 109537 w 807244"/>
              <a:gd name="connsiteY1" fmla="*/ 133405 h 288307"/>
              <a:gd name="connsiteX2" fmla="*/ 166687 w 807244"/>
              <a:gd name="connsiteY2" fmla="*/ 38155 h 288307"/>
              <a:gd name="connsiteX3" fmla="*/ 238125 w 807244"/>
              <a:gd name="connsiteY3" fmla="*/ 261992 h 288307"/>
              <a:gd name="connsiteX4" fmla="*/ 347662 w 807244"/>
              <a:gd name="connsiteY4" fmla="*/ 55 h 288307"/>
              <a:gd name="connsiteX5" fmla="*/ 442912 w 807244"/>
              <a:gd name="connsiteY5" fmla="*/ 288187 h 288307"/>
              <a:gd name="connsiteX6" fmla="*/ 495299 w 807244"/>
              <a:gd name="connsiteY6" fmla="*/ 38155 h 288307"/>
              <a:gd name="connsiteX7" fmla="*/ 564356 w 807244"/>
              <a:gd name="connsiteY7" fmla="*/ 226274 h 288307"/>
              <a:gd name="connsiteX8" fmla="*/ 633412 w 807244"/>
              <a:gd name="connsiteY8" fmla="*/ 114355 h 288307"/>
              <a:gd name="connsiteX9" fmla="*/ 700087 w 807244"/>
              <a:gd name="connsiteY9" fmla="*/ 128643 h 288307"/>
              <a:gd name="connsiteX10" fmla="*/ 807244 w 807244"/>
              <a:gd name="connsiteY10" fmla="*/ 126262 h 288307"/>
              <a:gd name="connsiteX0" fmla="*/ 0 w 807244"/>
              <a:gd name="connsiteY0" fmla="*/ 164323 h 276367"/>
              <a:gd name="connsiteX1" fmla="*/ 109537 w 807244"/>
              <a:gd name="connsiteY1" fmla="*/ 133367 h 276367"/>
              <a:gd name="connsiteX2" fmla="*/ 166687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09537 w 807244"/>
              <a:gd name="connsiteY1" fmla="*/ 133367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33412 w 807244"/>
              <a:gd name="connsiteY8" fmla="*/ 114317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28649 w 807244"/>
              <a:gd name="connsiteY8" fmla="*/ 135748 h 276367"/>
              <a:gd name="connsiteX9" fmla="*/ 700087 w 807244"/>
              <a:gd name="connsiteY9" fmla="*/ 128605 h 276367"/>
              <a:gd name="connsiteX10" fmla="*/ 807244 w 807244"/>
              <a:gd name="connsiteY10" fmla="*/ 126224 h 276367"/>
              <a:gd name="connsiteX0" fmla="*/ 0 w 807244"/>
              <a:gd name="connsiteY0" fmla="*/ 164323 h 276367"/>
              <a:gd name="connsiteX1" fmla="*/ 126206 w 807244"/>
              <a:gd name="connsiteY1" fmla="*/ 147654 h 276367"/>
              <a:gd name="connsiteX2" fmla="*/ 195262 w 807244"/>
              <a:gd name="connsiteY2" fmla="*/ 38117 h 276367"/>
              <a:gd name="connsiteX3" fmla="*/ 238125 w 807244"/>
              <a:gd name="connsiteY3" fmla="*/ 261954 h 276367"/>
              <a:gd name="connsiteX4" fmla="*/ 347662 w 807244"/>
              <a:gd name="connsiteY4" fmla="*/ 17 h 276367"/>
              <a:gd name="connsiteX5" fmla="*/ 426243 w 807244"/>
              <a:gd name="connsiteY5" fmla="*/ 276242 h 276367"/>
              <a:gd name="connsiteX6" fmla="*/ 495299 w 807244"/>
              <a:gd name="connsiteY6" fmla="*/ 38117 h 276367"/>
              <a:gd name="connsiteX7" fmla="*/ 564356 w 807244"/>
              <a:gd name="connsiteY7" fmla="*/ 226236 h 276367"/>
              <a:gd name="connsiteX8" fmla="*/ 628649 w 807244"/>
              <a:gd name="connsiteY8" fmla="*/ 135748 h 276367"/>
              <a:gd name="connsiteX9" fmla="*/ 664368 w 807244"/>
              <a:gd name="connsiteY9" fmla="*/ 128605 h 276367"/>
              <a:gd name="connsiteX10" fmla="*/ 807244 w 807244"/>
              <a:gd name="connsiteY10" fmla="*/ 126224 h 276367"/>
              <a:gd name="connsiteX0" fmla="*/ 0 w 752475"/>
              <a:gd name="connsiteY0" fmla="*/ 164323 h 276367"/>
              <a:gd name="connsiteX1" fmla="*/ 126206 w 752475"/>
              <a:gd name="connsiteY1" fmla="*/ 147654 h 276367"/>
              <a:gd name="connsiteX2" fmla="*/ 195262 w 752475"/>
              <a:gd name="connsiteY2" fmla="*/ 38117 h 276367"/>
              <a:gd name="connsiteX3" fmla="*/ 238125 w 752475"/>
              <a:gd name="connsiteY3" fmla="*/ 261954 h 276367"/>
              <a:gd name="connsiteX4" fmla="*/ 347662 w 752475"/>
              <a:gd name="connsiteY4" fmla="*/ 17 h 276367"/>
              <a:gd name="connsiteX5" fmla="*/ 426243 w 752475"/>
              <a:gd name="connsiteY5" fmla="*/ 276242 h 276367"/>
              <a:gd name="connsiteX6" fmla="*/ 495299 w 752475"/>
              <a:gd name="connsiteY6" fmla="*/ 38117 h 276367"/>
              <a:gd name="connsiteX7" fmla="*/ 564356 w 752475"/>
              <a:gd name="connsiteY7" fmla="*/ 226236 h 276367"/>
              <a:gd name="connsiteX8" fmla="*/ 628649 w 752475"/>
              <a:gd name="connsiteY8" fmla="*/ 135748 h 276367"/>
              <a:gd name="connsiteX9" fmla="*/ 664368 w 752475"/>
              <a:gd name="connsiteY9" fmla="*/ 128605 h 276367"/>
              <a:gd name="connsiteX10" fmla="*/ 752475 w 752475"/>
              <a:gd name="connsiteY10" fmla="*/ 128605 h 27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475" h="276367">
                <a:moveTo>
                  <a:pt x="0" y="164323"/>
                </a:moveTo>
                <a:cubicBezTo>
                  <a:pt x="34131" y="174642"/>
                  <a:pt x="93662" y="168688"/>
                  <a:pt x="126206" y="147654"/>
                </a:cubicBezTo>
                <a:cubicBezTo>
                  <a:pt x="158750" y="126620"/>
                  <a:pt x="176609" y="19067"/>
                  <a:pt x="195262" y="38117"/>
                </a:cubicBezTo>
                <a:cubicBezTo>
                  <a:pt x="213915" y="57167"/>
                  <a:pt x="212725" y="268304"/>
                  <a:pt x="238125" y="261954"/>
                </a:cubicBezTo>
                <a:cubicBezTo>
                  <a:pt x="263525" y="255604"/>
                  <a:pt x="316309" y="-2364"/>
                  <a:pt x="347662" y="17"/>
                </a:cubicBezTo>
                <a:cubicBezTo>
                  <a:pt x="379015" y="2398"/>
                  <a:pt x="401637" y="269892"/>
                  <a:pt x="426243" y="276242"/>
                </a:cubicBezTo>
                <a:cubicBezTo>
                  <a:pt x="450849" y="282592"/>
                  <a:pt x="472280" y="46451"/>
                  <a:pt x="495299" y="38117"/>
                </a:cubicBezTo>
                <a:cubicBezTo>
                  <a:pt x="518318" y="29783"/>
                  <a:pt x="542131" y="209964"/>
                  <a:pt x="564356" y="226236"/>
                </a:cubicBezTo>
                <a:cubicBezTo>
                  <a:pt x="586581" y="242508"/>
                  <a:pt x="611980" y="152020"/>
                  <a:pt x="628649" y="135748"/>
                </a:cubicBezTo>
                <a:cubicBezTo>
                  <a:pt x="645318" y="119476"/>
                  <a:pt x="643730" y="129795"/>
                  <a:pt x="664368" y="128605"/>
                </a:cubicBezTo>
                <a:cubicBezTo>
                  <a:pt x="685006" y="127415"/>
                  <a:pt x="716756" y="129399"/>
                  <a:pt x="752475" y="12860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56689" y="2054380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667500" y="2165866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05600" y="3163811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214268" y="1981200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268" y="1981200"/>
                <a:ext cx="4767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03489" y="2979145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89" y="2979145"/>
                <a:ext cx="48872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1683211" y="2169193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21311" y="3167138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29979" y="1984527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9" y="1984527"/>
                <a:ext cx="47679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19200" y="2982472"/>
                <a:ext cx="48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982472"/>
                <a:ext cx="4887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033260" y="3072371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10871" y="2097167"/>
            <a:ext cx="182880" cy="18288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55011" y="5553074"/>
            <a:ext cx="7159566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this is the </a:t>
            </a:r>
            <a:r>
              <a:rPr lang="en-US" i="1" dirty="0"/>
              <a:t>only</a:t>
            </a:r>
            <a:r>
              <a:rPr lang="en-US" dirty="0"/>
              <a:t> allowed process, what will happen to a collection of atoms initially in the excited state?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1417638"/>
            <a:ext cx="8153400" cy="2392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7779" y="1383883"/>
            <a:ext cx="1971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Level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67443" y="4114799"/>
                <a:ext cx="63859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Atom is initially in the </a:t>
                </a:r>
                <a:r>
                  <a:rPr lang="en-US" u="sng" dirty="0" smtClean="0"/>
                  <a:t>excited</a:t>
                </a:r>
                <a:r>
                  <a:rPr lang="en-US" dirty="0" smtClean="0"/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After some time, it will spontaneously decay to ground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Upon decay, a </a:t>
                </a:r>
                <a:r>
                  <a:rPr lang="en-US" i="1" dirty="0"/>
                  <a:t>resonant</a:t>
                </a:r>
                <a:r>
                  <a:rPr lang="en-US" dirty="0"/>
                  <a:t> photon is emitted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This is called </a:t>
                </a:r>
                <a:r>
                  <a:rPr lang="en-US" i="1" dirty="0" smtClean="0"/>
                  <a:t>fluorescence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443" y="4114799"/>
                <a:ext cx="6385957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668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59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Einstein Rate Equations</a:t>
            </a:r>
          </a:p>
          <a:p>
            <a:r>
              <a:rPr lang="en-US" sz="2000" dirty="0" smtClean="0"/>
              <a:t>(No Driving Field)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25121" y="2771143"/>
                <a:ext cx="1716367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1" y="2771143"/>
                <a:ext cx="1716367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3914" y="3685543"/>
                <a:ext cx="153792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914" y="3685543"/>
                <a:ext cx="1537921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66089" y="2895600"/>
            <a:ext cx="144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Excited State: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089" y="3810000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4496" y="2495504"/>
                <a:ext cx="3886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Spontaneous emission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) takes atoms from the excited state to the ground state at a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496" y="2495504"/>
                <a:ext cx="3886200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04485" y="950989"/>
            <a:ext cx="1340311" cy="1367277"/>
            <a:chOff x="6204485" y="950989"/>
            <a:chExt cx="1340311" cy="13672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668496" y="1135655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06596" y="2133600"/>
              <a:ext cx="838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215264" y="950989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264" y="950989"/>
                  <a:ext cx="47679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204485" y="1948934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485" y="1948934"/>
                  <a:ext cx="48872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>
              <a:off x="6792321" y="1135655"/>
              <a:ext cx="0" cy="99794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258921" y="1449961"/>
                  <a:ext cx="588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921" y="1449961"/>
                  <a:ext cx="58855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907258" y="5563944"/>
                <a:ext cx="3928896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258" y="5563944"/>
                <a:ext cx="3928896" cy="3796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981200" y="5029200"/>
            <a:ext cx="544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population in the excited state decays exponentially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44496" y="3520530"/>
                <a:ext cx="3886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smtClean="0"/>
                  <a:t> nanoseconds)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496" y="3520530"/>
                <a:ext cx="3886200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6930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Absorption Followed by </a:t>
            </a:r>
            <a:r>
              <a:rPr lang="en-US" sz="2800" i="1" dirty="0" smtClean="0">
                <a:solidFill>
                  <a:srgbClr val="C00000"/>
                </a:solidFill>
              </a:rPr>
              <a:t>Spontaneous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87795" y="5475982"/>
                <a:ext cx="5715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Assumption:  </a:t>
                </a: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Atoms in the excited state will </a:t>
                </a:r>
                <a:r>
                  <a:rPr kumimoji="0" lang="en-US" sz="16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spontaneously </a:t>
                </a: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decay into the ground state at some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Why? Vacuum fluctuations –</a:t>
                </a:r>
                <a:r>
                  <a:rPr kumimoji="0" lang="en-US" sz="16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 perturbation is necessary.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795" y="5475982"/>
                <a:ext cx="5715000" cy="1077218"/>
              </a:xfrm>
              <a:prstGeom prst="rect">
                <a:avLst/>
              </a:prstGeom>
              <a:blipFill rotWithShape="0">
                <a:blip r:embed="rId2"/>
                <a:stretch>
                  <a:fillRect t="-1695" r="-427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60964" y="1242061"/>
            <a:ext cx="8153400" cy="4168139"/>
            <a:chOff x="360964" y="906505"/>
            <a:chExt cx="8153400" cy="4168139"/>
          </a:xfrm>
        </p:grpSpPr>
        <p:pic>
          <p:nvPicPr>
            <p:cNvPr id="30" name="Picture 4" descr="spontaneo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068" y="3115231"/>
              <a:ext cx="6192660" cy="191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6496827" y="1706395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>
              <a:off x="6534927" y="2704340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6043595" y="1521729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95" y="1521729"/>
                  <a:ext cx="47679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6032816" y="2519674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816" y="2519674"/>
                  <a:ext cx="48872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>
              <a:off x="6906402" y="1706395"/>
              <a:ext cx="0" cy="99794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>
              <a:off x="1505727" y="1674129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1543827" y="2672074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52495" y="1489463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495" y="1489463"/>
                  <a:ext cx="47679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1041716" y="248740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716" y="2487408"/>
                  <a:ext cx="4887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V="1">
              <a:off x="1915302" y="1674129"/>
              <a:ext cx="0" cy="99794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2" name="Freeform 41"/>
            <p:cNvSpPr/>
            <p:nvPr/>
          </p:nvSpPr>
          <p:spPr>
            <a:xfrm>
              <a:off x="700864" y="1978929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73126" y="2067183"/>
              <a:ext cx="752475" cy="276367"/>
            </a:xfrm>
            <a:custGeom>
              <a:avLst/>
              <a:gdLst>
                <a:gd name="connsiteX0" fmla="*/ 0 w 742950"/>
                <a:gd name="connsiteY0" fmla="*/ 161984 h 314494"/>
                <a:gd name="connsiteX1" fmla="*/ 95250 w 742950"/>
                <a:gd name="connsiteY1" fmla="*/ 161984 h 314494"/>
                <a:gd name="connsiteX2" fmla="*/ 161925 w 742950"/>
                <a:gd name="connsiteY2" fmla="*/ 38159 h 314494"/>
                <a:gd name="connsiteX3" fmla="*/ 257175 w 742950"/>
                <a:gd name="connsiteY3" fmla="*/ 285809 h 314494"/>
                <a:gd name="connsiteX4" fmla="*/ 342900 w 742950"/>
                <a:gd name="connsiteY4" fmla="*/ 59 h 314494"/>
                <a:gd name="connsiteX5" fmla="*/ 466725 w 742950"/>
                <a:gd name="connsiteY5" fmla="*/ 314384 h 314494"/>
                <a:gd name="connsiteX6" fmla="*/ 514350 w 742950"/>
                <a:gd name="connsiteY6" fmla="*/ 38159 h 314494"/>
                <a:gd name="connsiteX7" fmla="*/ 590550 w 742950"/>
                <a:gd name="connsiteY7" fmla="*/ 228659 h 314494"/>
                <a:gd name="connsiteX8" fmla="*/ 628650 w 742950"/>
                <a:gd name="connsiteY8" fmla="*/ 114359 h 314494"/>
                <a:gd name="connsiteX9" fmla="*/ 685800 w 742950"/>
                <a:gd name="connsiteY9" fmla="*/ 133409 h 314494"/>
                <a:gd name="connsiteX10" fmla="*/ 742950 w 742950"/>
                <a:gd name="connsiteY10" fmla="*/ 133409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85800 w 802482"/>
                <a:gd name="connsiteY9" fmla="*/ 133409 h 314494"/>
                <a:gd name="connsiteX10" fmla="*/ 802482 w 802482"/>
                <a:gd name="connsiteY10" fmla="*/ 126266 h 314494"/>
                <a:gd name="connsiteX0" fmla="*/ 0 w 802482"/>
                <a:gd name="connsiteY0" fmla="*/ 161984 h 314494"/>
                <a:gd name="connsiteX1" fmla="*/ 95250 w 802482"/>
                <a:gd name="connsiteY1" fmla="*/ 161984 h 314494"/>
                <a:gd name="connsiteX2" fmla="*/ 161925 w 802482"/>
                <a:gd name="connsiteY2" fmla="*/ 38159 h 314494"/>
                <a:gd name="connsiteX3" fmla="*/ 257175 w 802482"/>
                <a:gd name="connsiteY3" fmla="*/ 285809 h 314494"/>
                <a:gd name="connsiteX4" fmla="*/ 342900 w 802482"/>
                <a:gd name="connsiteY4" fmla="*/ 59 h 314494"/>
                <a:gd name="connsiteX5" fmla="*/ 466725 w 802482"/>
                <a:gd name="connsiteY5" fmla="*/ 314384 h 314494"/>
                <a:gd name="connsiteX6" fmla="*/ 514350 w 802482"/>
                <a:gd name="connsiteY6" fmla="*/ 38159 h 314494"/>
                <a:gd name="connsiteX7" fmla="*/ 590550 w 802482"/>
                <a:gd name="connsiteY7" fmla="*/ 228659 h 314494"/>
                <a:gd name="connsiteX8" fmla="*/ 628650 w 802482"/>
                <a:gd name="connsiteY8" fmla="*/ 114359 h 314494"/>
                <a:gd name="connsiteX9" fmla="*/ 695325 w 802482"/>
                <a:gd name="connsiteY9" fmla="*/ 128647 h 314494"/>
                <a:gd name="connsiteX10" fmla="*/ 802482 w 802482"/>
                <a:gd name="connsiteY10" fmla="*/ 126266 h 314494"/>
                <a:gd name="connsiteX0" fmla="*/ 0 w 807244"/>
                <a:gd name="connsiteY0" fmla="*/ 164365 h 314494"/>
                <a:gd name="connsiteX1" fmla="*/ 100012 w 807244"/>
                <a:gd name="connsiteY1" fmla="*/ 161984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365 h 314494"/>
                <a:gd name="connsiteX1" fmla="*/ 109537 w 807244"/>
                <a:gd name="connsiteY1" fmla="*/ 133409 h 314494"/>
                <a:gd name="connsiteX2" fmla="*/ 166687 w 807244"/>
                <a:gd name="connsiteY2" fmla="*/ 38159 h 314494"/>
                <a:gd name="connsiteX3" fmla="*/ 261937 w 807244"/>
                <a:gd name="connsiteY3" fmla="*/ 285809 h 314494"/>
                <a:gd name="connsiteX4" fmla="*/ 347662 w 807244"/>
                <a:gd name="connsiteY4" fmla="*/ 59 h 314494"/>
                <a:gd name="connsiteX5" fmla="*/ 471487 w 807244"/>
                <a:gd name="connsiteY5" fmla="*/ 314384 h 314494"/>
                <a:gd name="connsiteX6" fmla="*/ 519112 w 807244"/>
                <a:gd name="connsiteY6" fmla="*/ 38159 h 314494"/>
                <a:gd name="connsiteX7" fmla="*/ 595312 w 807244"/>
                <a:gd name="connsiteY7" fmla="*/ 228659 h 314494"/>
                <a:gd name="connsiteX8" fmla="*/ 633412 w 807244"/>
                <a:gd name="connsiteY8" fmla="*/ 114359 h 314494"/>
                <a:gd name="connsiteX9" fmla="*/ 700087 w 807244"/>
                <a:gd name="connsiteY9" fmla="*/ 128647 h 314494"/>
                <a:gd name="connsiteX10" fmla="*/ 807244 w 807244"/>
                <a:gd name="connsiteY10" fmla="*/ 126266 h 314494"/>
                <a:gd name="connsiteX0" fmla="*/ 0 w 807244"/>
                <a:gd name="connsiteY0" fmla="*/ 164517 h 314646"/>
                <a:gd name="connsiteX1" fmla="*/ 109537 w 807244"/>
                <a:gd name="connsiteY1" fmla="*/ 133561 h 314646"/>
                <a:gd name="connsiteX2" fmla="*/ 166687 w 807244"/>
                <a:gd name="connsiteY2" fmla="*/ 38311 h 314646"/>
                <a:gd name="connsiteX3" fmla="*/ 238125 w 807244"/>
                <a:gd name="connsiteY3" fmla="*/ 262148 h 314646"/>
                <a:gd name="connsiteX4" fmla="*/ 347662 w 807244"/>
                <a:gd name="connsiteY4" fmla="*/ 211 h 314646"/>
                <a:gd name="connsiteX5" fmla="*/ 471487 w 807244"/>
                <a:gd name="connsiteY5" fmla="*/ 314536 h 314646"/>
                <a:gd name="connsiteX6" fmla="*/ 519112 w 807244"/>
                <a:gd name="connsiteY6" fmla="*/ 38311 h 314646"/>
                <a:gd name="connsiteX7" fmla="*/ 595312 w 807244"/>
                <a:gd name="connsiteY7" fmla="*/ 228811 h 314646"/>
                <a:gd name="connsiteX8" fmla="*/ 633412 w 807244"/>
                <a:gd name="connsiteY8" fmla="*/ 114511 h 314646"/>
                <a:gd name="connsiteX9" fmla="*/ 700087 w 807244"/>
                <a:gd name="connsiteY9" fmla="*/ 128799 h 314646"/>
                <a:gd name="connsiteX10" fmla="*/ 807244 w 807244"/>
                <a:gd name="connsiteY10" fmla="*/ 126418 h 314646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95312 w 807244"/>
                <a:gd name="connsiteY7" fmla="*/ 228655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519112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61 h 288307"/>
                <a:gd name="connsiteX1" fmla="*/ 109537 w 807244"/>
                <a:gd name="connsiteY1" fmla="*/ 133405 h 288307"/>
                <a:gd name="connsiteX2" fmla="*/ 166687 w 807244"/>
                <a:gd name="connsiteY2" fmla="*/ 38155 h 288307"/>
                <a:gd name="connsiteX3" fmla="*/ 238125 w 807244"/>
                <a:gd name="connsiteY3" fmla="*/ 261992 h 288307"/>
                <a:gd name="connsiteX4" fmla="*/ 347662 w 807244"/>
                <a:gd name="connsiteY4" fmla="*/ 55 h 288307"/>
                <a:gd name="connsiteX5" fmla="*/ 442912 w 807244"/>
                <a:gd name="connsiteY5" fmla="*/ 288187 h 288307"/>
                <a:gd name="connsiteX6" fmla="*/ 495299 w 807244"/>
                <a:gd name="connsiteY6" fmla="*/ 38155 h 288307"/>
                <a:gd name="connsiteX7" fmla="*/ 564356 w 807244"/>
                <a:gd name="connsiteY7" fmla="*/ 226274 h 288307"/>
                <a:gd name="connsiteX8" fmla="*/ 633412 w 807244"/>
                <a:gd name="connsiteY8" fmla="*/ 114355 h 288307"/>
                <a:gd name="connsiteX9" fmla="*/ 700087 w 807244"/>
                <a:gd name="connsiteY9" fmla="*/ 128643 h 288307"/>
                <a:gd name="connsiteX10" fmla="*/ 807244 w 807244"/>
                <a:gd name="connsiteY10" fmla="*/ 126262 h 28830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66687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09537 w 807244"/>
                <a:gd name="connsiteY1" fmla="*/ 133367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33412 w 807244"/>
                <a:gd name="connsiteY8" fmla="*/ 114317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700087 w 807244"/>
                <a:gd name="connsiteY9" fmla="*/ 128605 h 276367"/>
                <a:gd name="connsiteX10" fmla="*/ 807244 w 807244"/>
                <a:gd name="connsiteY10" fmla="*/ 126224 h 276367"/>
                <a:gd name="connsiteX0" fmla="*/ 0 w 807244"/>
                <a:gd name="connsiteY0" fmla="*/ 164323 h 276367"/>
                <a:gd name="connsiteX1" fmla="*/ 126206 w 807244"/>
                <a:gd name="connsiteY1" fmla="*/ 147654 h 276367"/>
                <a:gd name="connsiteX2" fmla="*/ 195262 w 807244"/>
                <a:gd name="connsiteY2" fmla="*/ 38117 h 276367"/>
                <a:gd name="connsiteX3" fmla="*/ 238125 w 807244"/>
                <a:gd name="connsiteY3" fmla="*/ 261954 h 276367"/>
                <a:gd name="connsiteX4" fmla="*/ 347662 w 807244"/>
                <a:gd name="connsiteY4" fmla="*/ 17 h 276367"/>
                <a:gd name="connsiteX5" fmla="*/ 426243 w 807244"/>
                <a:gd name="connsiteY5" fmla="*/ 276242 h 276367"/>
                <a:gd name="connsiteX6" fmla="*/ 495299 w 807244"/>
                <a:gd name="connsiteY6" fmla="*/ 38117 h 276367"/>
                <a:gd name="connsiteX7" fmla="*/ 564356 w 807244"/>
                <a:gd name="connsiteY7" fmla="*/ 226236 h 276367"/>
                <a:gd name="connsiteX8" fmla="*/ 628649 w 807244"/>
                <a:gd name="connsiteY8" fmla="*/ 135748 h 276367"/>
                <a:gd name="connsiteX9" fmla="*/ 664368 w 807244"/>
                <a:gd name="connsiteY9" fmla="*/ 128605 h 276367"/>
                <a:gd name="connsiteX10" fmla="*/ 807244 w 807244"/>
                <a:gd name="connsiteY10" fmla="*/ 126224 h 276367"/>
                <a:gd name="connsiteX0" fmla="*/ 0 w 752475"/>
                <a:gd name="connsiteY0" fmla="*/ 164323 h 276367"/>
                <a:gd name="connsiteX1" fmla="*/ 126206 w 752475"/>
                <a:gd name="connsiteY1" fmla="*/ 147654 h 276367"/>
                <a:gd name="connsiteX2" fmla="*/ 195262 w 752475"/>
                <a:gd name="connsiteY2" fmla="*/ 38117 h 276367"/>
                <a:gd name="connsiteX3" fmla="*/ 238125 w 752475"/>
                <a:gd name="connsiteY3" fmla="*/ 261954 h 276367"/>
                <a:gd name="connsiteX4" fmla="*/ 347662 w 752475"/>
                <a:gd name="connsiteY4" fmla="*/ 17 h 276367"/>
                <a:gd name="connsiteX5" fmla="*/ 426243 w 752475"/>
                <a:gd name="connsiteY5" fmla="*/ 276242 h 276367"/>
                <a:gd name="connsiteX6" fmla="*/ 495299 w 752475"/>
                <a:gd name="connsiteY6" fmla="*/ 38117 h 276367"/>
                <a:gd name="connsiteX7" fmla="*/ 564356 w 752475"/>
                <a:gd name="connsiteY7" fmla="*/ 226236 h 276367"/>
                <a:gd name="connsiteX8" fmla="*/ 628649 w 752475"/>
                <a:gd name="connsiteY8" fmla="*/ 135748 h 276367"/>
                <a:gd name="connsiteX9" fmla="*/ 664368 w 752475"/>
                <a:gd name="connsiteY9" fmla="*/ 128605 h 276367"/>
                <a:gd name="connsiteX10" fmla="*/ 752475 w 752475"/>
                <a:gd name="connsiteY10" fmla="*/ 128605 h 27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2475" h="276367">
                  <a:moveTo>
                    <a:pt x="0" y="164323"/>
                  </a:moveTo>
                  <a:cubicBezTo>
                    <a:pt x="34131" y="174642"/>
                    <a:pt x="93662" y="168688"/>
                    <a:pt x="126206" y="147654"/>
                  </a:cubicBezTo>
                  <a:cubicBezTo>
                    <a:pt x="158750" y="126620"/>
                    <a:pt x="176609" y="19067"/>
                    <a:pt x="195262" y="38117"/>
                  </a:cubicBezTo>
                  <a:cubicBezTo>
                    <a:pt x="213915" y="57167"/>
                    <a:pt x="212725" y="268304"/>
                    <a:pt x="238125" y="261954"/>
                  </a:cubicBezTo>
                  <a:cubicBezTo>
                    <a:pt x="263525" y="255604"/>
                    <a:pt x="316309" y="-2364"/>
                    <a:pt x="347662" y="17"/>
                  </a:cubicBezTo>
                  <a:cubicBezTo>
                    <a:pt x="379015" y="2398"/>
                    <a:pt x="401637" y="269892"/>
                    <a:pt x="426243" y="276242"/>
                  </a:cubicBezTo>
                  <a:cubicBezTo>
                    <a:pt x="450849" y="282592"/>
                    <a:pt x="472280" y="46451"/>
                    <a:pt x="495299" y="38117"/>
                  </a:cubicBezTo>
                  <a:cubicBezTo>
                    <a:pt x="518318" y="29783"/>
                    <a:pt x="542131" y="209964"/>
                    <a:pt x="564356" y="226236"/>
                  </a:cubicBezTo>
                  <a:cubicBezTo>
                    <a:pt x="586581" y="242508"/>
                    <a:pt x="611980" y="152020"/>
                    <a:pt x="628649" y="135748"/>
                  </a:cubicBezTo>
                  <a:cubicBezTo>
                    <a:pt x="645318" y="119476"/>
                    <a:pt x="643730" y="129795"/>
                    <a:pt x="664368" y="128605"/>
                  </a:cubicBezTo>
                  <a:cubicBezTo>
                    <a:pt x="685006" y="127415"/>
                    <a:pt x="716756" y="129399"/>
                    <a:pt x="752475" y="128605"/>
                  </a:cubicBez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820052" y="2583961"/>
              <a:ext cx="182880" cy="18288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24487" y="1614955"/>
              <a:ext cx="182880" cy="18288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944198" y="1674129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>
            <a:xfrm>
              <a:off x="3982298" y="2672074"/>
              <a:ext cx="838200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3490966" y="1489463"/>
                  <a:ext cx="4767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966" y="1489463"/>
                  <a:ext cx="47679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3480187" y="2487408"/>
                  <a:ext cx="488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0187" y="2487408"/>
                  <a:ext cx="48872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/>
            <p:cNvSpPr/>
            <p:nvPr/>
          </p:nvSpPr>
          <p:spPr>
            <a:xfrm>
              <a:off x="4254784" y="1582689"/>
              <a:ext cx="182880" cy="182880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0964" y="3005764"/>
              <a:ext cx="8153400" cy="206888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1543" y="906505"/>
              <a:ext cx="1971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Energy Level Diagram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0964" y="940260"/>
              <a:ext cx="8153400" cy="206888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485" y="3033891"/>
              <a:ext cx="2504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Momentum Space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8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 Header - U of 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5F5674-FEBD-4558-9BFF-B1B4AC0AA01E}" vid="{715F98A4-F2E6-4343-9F60-F002E2A3B0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 Header - Dartmouth</Template>
  <TotalTime>23328</TotalTime>
  <Words>1564</Words>
  <Application>Microsoft Office PowerPoint</Application>
  <PresentationFormat>On-screen Show (4:3)</PresentationFormat>
  <Paragraphs>432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ESR Header - U of U</vt:lpstr>
      <vt:lpstr>Modern Optics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  <vt:lpstr>Unit 9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with Matter</dc:title>
  <dc:creator>Kipp van Schooten</dc:creator>
  <cp:lastModifiedBy>Kipp van Schooten</cp:lastModifiedBy>
  <cp:revision>272</cp:revision>
  <dcterms:created xsi:type="dcterms:W3CDTF">2017-09-24T03:03:49Z</dcterms:created>
  <dcterms:modified xsi:type="dcterms:W3CDTF">2017-11-10T15:51:01Z</dcterms:modified>
</cp:coreProperties>
</file>